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9" r:id="rId5"/>
    <p:sldId id="2145707976" r:id="rId6"/>
    <p:sldId id="2145707974" r:id="rId7"/>
    <p:sldId id="2145707958" r:id="rId8"/>
    <p:sldId id="2145707966" r:id="rId9"/>
    <p:sldId id="2145707970" r:id="rId10"/>
    <p:sldId id="277" r:id="rId11"/>
    <p:sldId id="272" r:id="rId12"/>
    <p:sldId id="2145707975" r:id="rId13"/>
  </p:sldIdLst>
  <p:sldSz cx="9144000" cy="6858000" type="screen4x3"/>
  <p:notesSz cx="6742113" cy="987266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423309-35F3-0BA9-F48B-F9D517846A18}" name="Kirsty Lewis" initials="KL" userId="S-1-5-21-3270699691-2335011952-3908264616-92025" providerId="AD"/>
  <p188:author id="{7AC6C738-B0BD-C1DE-5E03-EF0E818CA6D4}" name="JONES, Robin (ROYAL CORNWALL HOSPITALS NHS TRUST)" initials="JT" userId="S::robin.jones2@nhs.net::965454b1-4bc0-4452-aca8-4d23bfe85a39" providerId="AD"/>
  <p188:author id="{53049951-4102-3458-4207-FE3274C53D22}" name="TUSON, Lucy (NHS CORNWALL AND THE ISLES OF SCILLY ICB - 11N)" initials="LT" userId="S::lucy.tuson@nhs.net::fa8a0408-2301-485b-aea7-bc4cb7c71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CC0099"/>
    <a:srgbClr val="00AA9E"/>
    <a:srgbClr val="005EB8"/>
    <a:srgbClr val="006747"/>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varScale="1">
        <p:scale>
          <a:sx n="95" d="100"/>
          <a:sy n="95" d="100"/>
        </p:scale>
        <p:origin x="514" y="53"/>
      </p:cViewPr>
      <p:guideLst>
        <p:guide orient="horz" pos="2160"/>
        <p:guide pos="2880"/>
      </p:guideLst>
    </p:cSldViewPr>
  </p:slideViewPr>
  <p:notesTextViewPr>
    <p:cViewPr>
      <p:scale>
        <a:sx n="1" d="1"/>
        <a:sy n="1" d="1"/>
      </p:scale>
      <p:origin x="0" y="0"/>
    </p:cViewPr>
  </p:notesTextViewPr>
  <p:sorterViewPr>
    <p:cViewPr>
      <p:scale>
        <a:sx n="100" d="100"/>
        <a:sy n="100" d="100"/>
      </p:scale>
      <p:origin x="0" y="-3283"/>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8A654-183B-4C4F-86C1-6FFA19E7CBA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1F03BF8-926A-4F16-851B-985C3641573D}">
      <dgm:prSet/>
      <dgm:spPr/>
      <dgm:t>
        <a:bodyPr/>
        <a:lstStyle/>
        <a:p>
          <a:r>
            <a:rPr lang="en-GB" dirty="0">
              <a:solidFill>
                <a:schemeClr val="bg1"/>
              </a:solidFill>
              <a:effectLst/>
              <a:ea typeface="Calibri" panose="020F0502020204030204" pitchFamily="34" charset="0"/>
            </a:rPr>
            <a:t>Plans are underway across Cornwall and the Isles of Scilly to offer more health and care services from the comfort of people’s home and supported in local communities this winter</a:t>
          </a:r>
          <a:r>
            <a:rPr lang="en-GB" dirty="0">
              <a:solidFill>
                <a:schemeClr val="bg1"/>
              </a:solidFill>
            </a:rPr>
            <a:t>.</a:t>
          </a:r>
          <a:endParaRPr lang="en-US" dirty="0">
            <a:solidFill>
              <a:schemeClr val="bg1"/>
            </a:solidFill>
          </a:endParaRPr>
        </a:p>
      </dgm:t>
    </dgm:pt>
    <dgm:pt modelId="{63CF9AC5-95B4-4EE2-AFC9-EA4EF7A5ECA7}" type="parTrans" cxnId="{A6241FC8-47D8-4AF0-97E0-A7B957FF0DA5}">
      <dgm:prSet/>
      <dgm:spPr/>
      <dgm:t>
        <a:bodyPr/>
        <a:lstStyle/>
        <a:p>
          <a:endParaRPr lang="en-US"/>
        </a:p>
      </dgm:t>
    </dgm:pt>
    <dgm:pt modelId="{4946E9E5-617E-4F9E-999E-7CD896E71AB8}" type="sibTrans" cxnId="{A6241FC8-47D8-4AF0-97E0-A7B957FF0DA5}">
      <dgm:prSet/>
      <dgm:spPr/>
      <dgm:t>
        <a:bodyPr/>
        <a:lstStyle/>
        <a:p>
          <a:endParaRPr lang="en-US"/>
        </a:p>
      </dgm:t>
    </dgm:pt>
    <dgm:pt modelId="{2D24A6D3-CC21-4808-A3C0-735BCEC0D41C}">
      <dgm:prSet/>
      <dgm:spPr/>
      <dgm:t>
        <a:bodyPr/>
        <a:lstStyle/>
        <a:p>
          <a:r>
            <a:rPr lang="en-GB" dirty="0">
              <a:solidFill>
                <a:schemeClr val="bg1"/>
              </a:solidFill>
              <a:effectLst/>
              <a:latin typeface="Arial" panose="020B0604020202020204" pitchFamily="34" charset="0"/>
              <a:ea typeface="Calibri" panose="020F0502020204030204" pitchFamily="34" charset="0"/>
            </a:rPr>
            <a:t>We want to</a:t>
          </a:r>
          <a:r>
            <a:rPr lang="en-GB" dirty="0">
              <a:solidFill>
                <a:schemeClr val="bg1"/>
              </a:solidFill>
              <a:latin typeface="Arial" panose="020B0604020202020204" pitchFamily="34" charset="0"/>
              <a:ea typeface="Calibri" panose="020F0502020204030204" pitchFamily="34" charset="0"/>
            </a:rPr>
            <a:t> deliver </a:t>
          </a:r>
          <a:r>
            <a:rPr lang="en-GB" dirty="0">
              <a:solidFill>
                <a:schemeClr val="bg1"/>
              </a:solidFill>
              <a:effectLst/>
              <a:latin typeface="Arial" panose="020B0604020202020204" pitchFamily="34" charset="0"/>
              <a:ea typeface="Calibri" panose="020F0502020204030204" pitchFamily="34" charset="0"/>
            </a:rPr>
            <a:t>the </a:t>
          </a:r>
          <a:r>
            <a:rPr lang="en-GB" b="1" dirty="0">
              <a:solidFill>
                <a:schemeClr val="bg1"/>
              </a:solidFill>
              <a:effectLst/>
              <a:latin typeface="Arial" panose="020B0604020202020204" pitchFamily="34" charset="0"/>
              <a:ea typeface="Calibri" panose="020F0502020204030204" pitchFamily="34" charset="0"/>
            </a:rPr>
            <a:t>right care</a:t>
          </a:r>
          <a:r>
            <a:rPr lang="en-GB" dirty="0">
              <a:solidFill>
                <a:schemeClr val="bg1"/>
              </a:solidFill>
              <a:effectLst/>
              <a:latin typeface="Arial" panose="020B0604020202020204" pitchFamily="34" charset="0"/>
              <a:ea typeface="Calibri" panose="020F0502020204030204" pitchFamily="34" charset="0"/>
            </a:rPr>
            <a:t>, in the </a:t>
          </a:r>
          <a:r>
            <a:rPr lang="en-GB" b="1" dirty="0">
              <a:solidFill>
                <a:schemeClr val="bg1"/>
              </a:solidFill>
              <a:effectLst/>
              <a:latin typeface="Arial" panose="020B0604020202020204" pitchFamily="34" charset="0"/>
              <a:ea typeface="Calibri" panose="020F0502020204030204" pitchFamily="34" charset="0"/>
            </a:rPr>
            <a:t>right </a:t>
          </a:r>
          <a:r>
            <a:rPr lang="en-GB" b="1" dirty="0">
              <a:solidFill>
                <a:schemeClr val="bg1"/>
              </a:solidFill>
              <a:latin typeface="Arial" panose="020B0604020202020204" pitchFamily="34" charset="0"/>
              <a:ea typeface="Calibri" panose="020F0502020204030204" pitchFamily="34" charset="0"/>
            </a:rPr>
            <a:t>place </a:t>
          </a:r>
          <a:r>
            <a:rPr lang="en-GB" dirty="0">
              <a:solidFill>
                <a:schemeClr val="bg1"/>
              </a:solidFill>
              <a:latin typeface="Arial" panose="020B0604020202020204" pitchFamily="34" charset="0"/>
              <a:ea typeface="Calibri" panose="020F0502020204030204" pitchFamily="34" charset="0"/>
            </a:rPr>
            <a:t>and at the </a:t>
          </a:r>
          <a:r>
            <a:rPr lang="en-GB" b="1" dirty="0">
              <a:solidFill>
                <a:schemeClr val="bg1"/>
              </a:solidFill>
              <a:latin typeface="Arial" panose="020B0604020202020204" pitchFamily="34" charset="0"/>
              <a:ea typeface="Calibri" panose="020F0502020204030204" pitchFamily="34" charset="0"/>
            </a:rPr>
            <a:t>right time</a:t>
          </a:r>
          <a:r>
            <a:rPr lang="en-GB" dirty="0">
              <a:solidFill>
                <a:schemeClr val="bg1"/>
              </a:solidFill>
              <a:latin typeface="Arial" panose="020B0604020202020204" pitchFamily="34" charset="0"/>
              <a:ea typeface="Calibri" panose="020F0502020204030204" pitchFamily="34" charset="0"/>
            </a:rPr>
            <a:t> for our residents</a:t>
          </a:r>
          <a:r>
            <a:rPr lang="en-GB" dirty="0">
              <a:solidFill>
                <a:schemeClr val="accent1"/>
              </a:solidFill>
              <a:latin typeface="Arial" panose="020B0604020202020204" pitchFamily="34" charset="0"/>
              <a:ea typeface="Calibri" panose="020F0502020204030204" pitchFamily="34" charset="0"/>
            </a:rPr>
            <a:t>.</a:t>
          </a:r>
          <a:endParaRPr lang="en-US" dirty="0">
            <a:solidFill>
              <a:schemeClr val="bg1"/>
            </a:solidFill>
          </a:endParaRPr>
        </a:p>
      </dgm:t>
    </dgm:pt>
    <dgm:pt modelId="{73853D35-A693-4DD8-8457-814206A0D331}" type="parTrans" cxnId="{94474125-D844-4CE9-B5F1-D91BDCBF1362}">
      <dgm:prSet/>
      <dgm:spPr/>
      <dgm:t>
        <a:bodyPr/>
        <a:lstStyle/>
        <a:p>
          <a:endParaRPr lang="en-US"/>
        </a:p>
      </dgm:t>
    </dgm:pt>
    <dgm:pt modelId="{704DA480-6332-43E6-9B7E-84CEE736EBD0}" type="sibTrans" cxnId="{94474125-D844-4CE9-B5F1-D91BDCBF1362}">
      <dgm:prSet/>
      <dgm:spPr/>
      <dgm:t>
        <a:bodyPr/>
        <a:lstStyle/>
        <a:p>
          <a:endParaRPr lang="en-US"/>
        </a:p>
      </dgm:t>
    </dgm:pt>
    <dgm:pt modelId="{F58D96D6-B452-4C85-94F1-F93334100C3B}">
      <dgm:prSet/>
      <dgm:spPr/>
      <dgm:t>
        <a:bodyPr/>
        <a:lstStyle/>
        <a:p>
          <a:r>
            <a:rPr lang="en-GB" dirty="0">
              <a:solidFill>
                <a:schemeClr val="bg1"/>
              </a:solidFill>
              <a:effectLst/>
              <a:ea typeface="Calibri" panose="020F0502020204030204" pitchFamily="34" charset="0"/>
              <a:cs typeface="Calibri"/>
            </a:rPr>
            <a:t>We are building a network of local </a:t>
          </a:r>
          <a:r>
            <a:rPr lang="en-GB" dirty="0">
              <a:solidFill>
                <a:schemeClr val="bg1"/>
              </a:solidFill>
              <a:ea typeface="Calibri" panose="020F0502020204030204" pitchFamily="34" charset="0"/>
              <a:cs typeface="Calibri"/>
            </a:rPr>
            <a:t>voluntary, community and healthcare</a:t>
          </a:r>
          <a:r>
            <a:rPr lang="en-GB" dirty="0">
              <a:solidFill>
                <a:schemeClr val="bg1"/>
              </a:solidFill>
              <a:effectLst/>
              <a:ea typeface="Calibri" panose="020F0502020204030204" pitchFamily="34" charset="0"/>
              <a:cs typeface="Calibri"/>
            </a:rPr>
            <a:t> services to help us reduce unnecessary Emergency Department (ED) attendances and non-elective admissions.</a:t>
          </a:r>
          <a:endParaRPr lang="en-US" dirty="0">
            <a:solidFill>
              <a:schemeClr val="bg1"/>
            </a:solidFill>
          </a:endParaRPr>
        </a:p>
      </dgm:t>
    </dgm:pt>
    <dgm:pt modelId="{ECC63666-7CC4-403E-BA95-396E1987FE2F}" type="parTrans" cxnId="{914B6455-940D-42A8-BA7D-EB2447827E90}">
      <dgm:prSet/>
      <dgm:spPr/>
      <dgm:t>
        <a:bodyPr/>
        <a:lstStyle/>
        <a:p>
          <a:endParaRPr lang="en-US"/>
        </a:p>
      </dgm:t>
    </dgm:pt>
    <dgm:pt modelId="{19C0AD10-1468-4B2A-9B8C-C0B16E26A0F9}" type="sibTrans" cxnId="{914B6455-940D-42A8-BA7D-EB2447827E90}">
      <dgm:prSet/>
      <dgm:spPr/>
      <dgm:t>
        <a:bodyPr/>
        <a:lstStyle/>
        <a:p>
          <a:endParaRPr lang="en-US"/>
        </a:p>
      </dgm:t>
    </dgm:pt>
    <dgm:pt modelId="{53173590-BDB2-4390-AA56-C18DBEA44211}">
      <dgm:prSet/>
      <dgm:spPr/>
      <dgm:t>
        <a:bodyPr/>
        <a:lstStyle/>
        <a:p>
          <a:r>
            <a:rPr lang="en-GB" dirty="0">
              <a:solidFill>
                <a:schemeClr val="bg1"/>
              </a:solidFill>
              <a:effectLst/>
              <a:ea typeface="Calibri" panose="020F0502020204030204" pitchFamily="34" charset="0"/>
              <a:cs typeface="Calibri"/>
            </a:rPr>
            <a:t>The goal is to optimise patient care, </a:t>
          </a:r>
          <a:r>
            <a:rPr lang="en-GB" dirty="0">
              <a:solidFill>
                <a:schemeClr val="bg1"/>
              </a:solidFill>
              <a:ea typeface="Calibri" panose="020F0502020204030204" pitchFamily="34" charset="0"/>
              <a:cs typeface="Calibri"/>
            </a:rPr>
            <a:t>reduce ambulance delays, </a:t>
          </a:r>
          <a:r>
            <a:rPr lang="en-GB" dirty="0">
              <a:solidFill>
                <a:schemeClr val="bg1"/>
              </a:solidFill>
              <a:effectLst/>
              <a:ea typeface="Calibri" panose="020F0502020204030204" pitchFamily="34" charset="0"/>
              <a:cs typeface="Calibri"/>
            </a:rPr>
            <a:t>ED attendances and non-elective admissions, ensuring a resilient and patient-centred healthcare system over winter</a:t>
          </a:r>
          <a:r>
            <a:rPr lang="en-GB" dirty="0">
              <a:solidFill>
                <a:schemeClr val="bg1"/>
              </a:solidFill>
            </a:rPr>
            <a:t>. </a:t>
          </a:r>
          <a:endParaRPr lang="en-US" dirty="0">
            <a:solidFill>
              <a:schemeClr val="bg1"/>
            </a:solidFill>
          </a:endParaRPr>
        </a:p>
      </dgm:t>
    </dgm:pt>
    <dgm:pt modelId="{BB7141AB-24A3-454E-8717-8D38742F42A6}" type="parTrans" cxnId="{674DC25E-356C-4330-AB37-EC505F32E420}">
      <dgm:prSet/>
      <dgm:spPr/>
      <dgm:t>
        <a:bodyPr/>
        <a:lstStyle/>
        <a:p>
          <a:endParaRPr lang="en-US"/>
        </a:p>
      </dgm:t>
    </dgm:pt>
    <dgm:pt modelId="{4CF20188-7CCF-43BF-BB03-334F0ECEB0AD}" type="sibTrans" cxnId="{674DC25E-356C-4330-AB37-EC505F32E420}">
      <dgm:prSet/>
      <dgm:spPr/>
      <dgm:t>
        <a:bodyPr/>
        <a:lstStyle/>
        <a:p>
          <a:endParaRPr lang="en-US"/>
        </a:p>
      </dgm:t>
    </dgm:pt>
    <dgm:pt modelId="{65663E70-7AF7-45A4-9839-EA36844F32EF}" type="pres">
      <dgm:prSet presAssocID="{9E78A654-183B-4C4F-86C1-6FFA19E7CBA0}" presName="root" presStyleCnt="0">
        <dgm:presLayoutVars>
          <dgm:dir/>
          <dgm:resizeHandles val="exact"/>
        </dgm:presLayoutVars>
      </dgm:prSet>
      <dgm:spPr/>
    </dgm:pt>
    <dgm:pt modelId="{68BD149D-4407-43A7-8BD2-ED59E64F903D}" type="pres">
      <dgm:prSet presAssocID="{81F03BF8-926A-4F16-851B-985C3641573D}" presName="compNode" presStyleCnt="0"/>
      <dgm:spPr/>
    </dgm:pt>
    <dgm:pt modelId="{901A073C-5E16-473B-AEF6-13F0E982A5AA}" type="pres">
      <dgm:prSet presAssocID="{81F03BF8-926A-4F16-851B-985C3641573D}" presName="bgRect" presStyleLbl="bgShp" presStyleIdx="0" presStyleCnt="4" custScaleY="146129"/>
      <dgm:spPr>
        <a:solidFill>
          <a:schemeClr val="accent1"/>
        </a:solidFill>
      </dgm:spPr>
    </dgm:pt>
    <dgm:pt modelId="{A19F5CE6-5D8E-468D-89CE-C32C52D2F66D}" type="pres">
      <dgm:prSet presAssocID="{81F03BF8-926A-4F16-851B-985C3641573D}"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works"/>
        </a:ext>
      </dgm:extLst>
    </dgm:pt>
    <dgm:pt modelId="{E6EE161C-2C61-4675-B79D-1EFACCA46212}" type="pres">
      <dgm:prSet presAssocID="{81F03BF8-926A-4F16-851B-985C3641573D}" presName="spaceRect" presStyleCnt="0"/>
      <dgm:spPr/>
    </dgm:pt>
    <dgm:pt modelId="{2863D26C-70AE-4066-9E20-C9037CBE82E9}" type="pres">
      <dgm:prSet presAssocID="{81F03BF8-926A-4F16-851B-985C3641573D}" presName="parTx" presStyleLbl="revTx" presStyleIdx="0" presStyleCnt="4" custLinFactNeighborY="-9158">
        <dgm:presLayoutVars>
          <dgm:chMax val="0"/>
          <dgm:chPref val="0"/>
        </dgm:presLayoutVars>
      </dgm:prSet>
      <dgm:spPr/>
    </dgm:pt>
    <dgm:pt modelId="{EF9E2451-7736-418B-9C85-F2AFA31F0E53}" type="pres">
      <dgm:prSet presAssocID="{4946E9E5-617E-4F9E-999E-7CD896E71AB8}" presName="sibTrans" presStyleCnt="0"/>
      <dgm:spPr/>
    </dgm:pt>
    <dgm:pt modelId="{1B9F055B-92AD-4CAD-ACC9-EB039B22E405}" type="pres">
      <dgm:prSet presAssocID="{2D24A6D3-CC21-4808-A3C0-735BCEC0D41C}" presName="compNode" presStyleCnt="0"/>
      <dgm:spPr/>
    </dgm:pt>
    <dgm:pt modelId="{CC8C149A-A20F-4828-BD72-D0711CE66A28}" type="pres">
      <dgm:prSet presAssocID="{2D24A6D3-CC21-4808-A3C0-735BCEC0D41C}" presName="bgRect" presStyleLbl="bgShp" presStyleIdx="1" presStyleCnt="4"/>
      <dgm:spPr>
        <a:solidFill>
          <a:schemeClr val="accent1"/>
        </a:solidFill>
      </dgm:spPr>
    </dgm:pt>
    <dgm:pt modelId="{297794B6-92E6-4A0C-AE8E-8B0DFEB3D544}" type="pres">
      <dgm:prSet presAssocID="{2D24A6D3-CC21-4808-A3C0-735BCEC0D41C}"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2AC25C84-D8FB-453E-BC0F-DEF8085CD0A6}" type="pres">
      <dgm:prSet presAssocID="{2D24A6D3-CC21-4808-A3C0-735BCEC0D41C}" presName="spaceRect" presStyleCnt="0"/>
      <dgm:spPr/>
    </dgm:pt>
    <dgm:pt modelId="{63802CD2-C25C-4C7A-9BFB-64519057A5C1}" type="pres">
      <dgm:prSet presAssocID="{2D24A6D3-CC21-4808-A3C0-735BCEC0D41C}" presName="parTx" presStyleLbl="revTx" presStyleIdx="1" presStyleCnt="4" custLinFactNeighborX="-738" custLinFactNeighborY="-11922">
        <dgm:presLayoutVars>
          <dgm:chMax val="0"/>
          <dgm:chPref val="0"/>
        </dgm:presLayoutVars>
      </dgm:prSet>
      <dgm:spPr/>
    </dgm:pt>
    <dgm:pt modelId="{8CF0A127-2632-4B90-8E90-EC5EAFB16F6B}" type="pres">
      <dgm:prSet presAssocID="{704DA480-6332-43E6-9B7E-84CEE736EBD0}" presName="sibTrans" presStyleCnt="0"/>
      <dgm:spPr/>
    </dgm:pt>
    <dgm:pt modelId="{E9406A32-44A7-4237-B519-578A8065FE8E}" type="pres">
      <dgm:prSet presAssocID="{F58D96D6-B452-4C85-94F1-F93334100C3B}" presName="compNode" presStyleCnt="0"/>
      <dgm:spPr/>
    </dgm:pt>
    <dgm:pt modelId="{C9D4DE4C-F814-423F-B287-5EEF5C9C728C}" type="pres">
      <dgm:prSet presAssocID="{F58D96D6-B452-4C85-94F1-F93334100C3B}" presName="bgRect" presStyleLbl="bgShp" presStyleIdx="2" presStyleCnt="4" custScaleY="161346"/>
      <dgm:spPr>
        <a:solidFill>
          <a:schemeClr val="accent1"/>
        </a:solidFill>
      </dgm:spPr>
    </dgm:pt>
    <dgm:pt modelId="{D3579493-C948-4578-90A8-325048F66E63}" type="pres">
      <dgm:prSet presAssocID="{F58D96D6-B452-4C85-94F1-F93334100C3B}"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BE51821F-E6B4-481D-B5BC-344E2456E058}" type="pres">
      <dgm:prSet presAssocID="{F58D96D6-B452-4C85-94F1-F93334100C3B}" presName="spaceRect" presStyleCnt="0"/>
      <dgm:spPr/>
    </dgm:pt>
    <dgm:pt modelId="{CA06C212-208B-48EA-8C3F-80A2DCE1C50E}" type="pres">
      <dgm:prSet presAssocID="{F58D96D6-B452-4C85-94F1-F93334100C3B}" presName="parTx" presStyleLbl="revTx" presStyleIdx="2" presStyleCnt="4" custScaleX="97674" custScaleY="131889" custLinFactNeighborX="1718" custLinFactNeighborY="-14460">
        <dgm:presLayoutVars>
          <dgm:chMax val="0"/>
          <dgm:chPref val="0"/>
        </dgm:presLayoutVars>
      </dgm:prSet>
      <dgm:spPr/>
    </dgm:pt>
    <dgm:pt modelId="{D4559DC7-7CD9-4A56-87A4-21302581B2E5}" type="pres">
      <dgm:prSet presAssocID="{19C0AD10-1468-4B2A-9B8C-C0B16E26A0F9}" presName="sibTrans" presStyleCnt="0"/>
      <dgm:spPr/>
    </dgm:pt>
    <dgm:pt modelId="{E9606BCC-C0C2-4BDD-BCD7-675E19D66E08}" type="pres">
      <dgm:prSet presAssocID="{53173590-BDB2-4390-AA56-C18DBEA44211}" presName="compNode" presStyleCnt="0"/>
      <dgm:spPr/>
    </dgm:pt>
    <dgm:pt modelId="{7ADE9A54-D1AD-4A4D-8861-1B67B379F4BB}" type="pres">
      <dgm:prSet presAssocID="{53173590-BDB2-4390-AA56-C18DBEA44211}" presName="bgRect" presStyleLbl="bgShp" presStyleIdx="3" presStyleCnt="4" custScaleY="134297"/>
      <dgm:spPr>
        <a:solidFill>
          <a:schemeClr val="accent1"/>
        </a:solidFill>
      </dgm:spPr>
    </dgm:pt>
    <dgm:pt modelId="{91BBCDDE-30A1-46D4-B457-2E1C6C95D595}" type="pres">
      <dgm:prSet presAssocID="{53173590-BDB2-4390-AA56-C18DBEA44211}"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dd"/>
        </a:ext>
      </dgm:extLst>
    </dgm:pt>
    <dgm:pt modelId="{7756797C-20E3-4028-B39D-DAC4D3CF6696}" type="pres">
      <dgm:prSet presAssocID="{53173590-BDB2-4390-AA56-C18DBEA44211}" presName="spaceRect" presStyleCnt="0"/>
      <dgm:spPr/>
    </dgm:pt>
    <dgm:pt modelId="{9E80E0B5-5EA1-4325-A620-372542DA237E}" type="pres">
      <dgm:prSet presAssocID="{53173590-BDB2-4390-AA56-C18DBEA44211}" presName="parTx" presStyleLbl="revTx" presStyleIdx="3" presStyleCnt="4">
        <dgm:presLayoutVars>
          <dgm:chMax val="0"/>
          <dgm:chPref val="0"/>
        </dgm:presLayoutVars>
      </dgm:prSet>
      <dgm:spPr/>
    </dgm:pt>
  </dgm:ptLst>
  <dgm:cxnLst>
    <dgm:cxn modelId="{7221471A-0859-43C2-A9BA-DA506923C1BD}" type="presOf" srcId="{81F03BF8-926A-4F16-851B-985C3641573D}" destId="{2863D26C-70AE-4066-9E20-C9037CBE82E9}" srcOrd="0" destOrd="0" presId="urn:microsoft.com/office/officeart/2018/2/layout/IconVerticalSolidList"/>
    <dgm:cxn modelId="{94474125-D844-4CE9-B5F1-D91BDCBF1362}" srcId="{9E78A654-183B-4C4F-86C1-6FFA19E7CBA0}" destId="{2D24A6D3-CC21-4808-A3C0-735BCEC0D41C}" srcOrd="1" destOrd="0" parTransId="{73853D35-A693-4DD8-8457-814206A0D331}" sibTransId="{704DA480-6332-43E6-9B7E-84CEE736EBD0}"/>
    <dgm:cxn modelId="{674DC25E-356C-4330-AB37-EC505F32E420}" srcId="{9E78A654-183B-4C4F-86C1-6FFA19E7CBA0}" destId="{53173590-BDB2-4390-AA56-C18DBEA44211}" srcOrd="3" destOrd="0" parTransId="{BB7141AB-24A3-454E-8717-8D38742F42A6}" sibTransId="{4CF20188-7CCF-43BF-BB03-334F0ECEB0AD}"/>
    <dgm:cxn modelId="{457FF163-82FF-45DF-AB82-F7CB2B01FC82}" type="presOf" srcId="{F58D96D6-B452-4C85-94F1-F93334100C3B}" destId="{CA06C212-208B-48EA-8C3F-80A2DCE1C50E}" srcOrd="0" destOrd="0" presId="urn:microsoft.com/office/officeart/2018/2/layout/IconVerticalSolidList"/>
    <dgm:cxn modelId="{914B6455-940D-42A8-BA7D-EB2447827E90}" srcId="{9E78A654-183B-4C4F-86C1-6FFA19E7CBA0}" destId="{F58D96D6-B452-4C85-94F1-F93334100C3B}" srcOrd="2" destOrd="0" parTransId="{ECC63666-7CC4-403E-BA95-396E1987FE2F}" sibTransId="{19C0AD10-1468-4B2A-9B8C-C0B16E26A0F9}"/>
    <dgm:cxn modelId="{35FCA291-47A7-46F7-A154-FABCDAE9C310}" type="presOf" srcId="{9E78A654-183B-4C4F-86C1-6FFA19E7CBA0}" destId="{65663E70-7AF7-45A4-9839-EA36844F32EF}" srcOrd="0" destOrd="0" presId="urn:microsoft.com/office/officeart/2018/2/layout/IconVerticalSolidList"/>
    <dgm:cxn modelId="{A6241FC8-47D8-4AF0-97E0-A7B957FF0DA5}" srcId="{9E78A654-183B-4C4F-86C1-6FFA19E7CBA0}" destId="{81F03BF8-926A-4F16-851B-985C3641573D}" srcOrd="0" destOrd="0" parTransId="{63CF9AC5-95B4-4EE2-AFC9-EA4EF7A5ECA7}" sibTransId="{4946E9E5-617E-4F9E-999E-7CD896E71AB8}"/>
    <dgm:cxn modelId="{AFCDC3E2-B9CA-4472-84D4-4B9FF086E626}" type="presOf" srcId="{2D24A6D3-CC21-4808-A3C0-735BCEC0D41C}" destId="{63802CD2-C25C-4C7A-9BFB-64519057A5C1}" srcOrd="0" destOrd="0" presId="urn:microsoft.com/office/officeart/2018/2/layout/IconVerticalSolidList"/>
    <dgm:cxn modelId="{259284F2-C5FE-4751-A9DA-5DCCDB3C6827}" type="presOf" srcId="{53173590-BDB2-4390-AA56-C18DBEA44211}" destId="{9E80E0B5-5EA1-4325-A620-372542DA237E}" srcOrd="0" destOrd="0" presId="urn:microsoft.com/office/officeart/2018/2/layout/IconVerticalSolidList"/>
    <dgm:cxn modelId="{B9C26C75-CC98-4888-818A-1D2323732336}" type="presParOf" srcId="{65663E70-7AF7-45A4-9839-EA36844F32EF}" destId="{68BD149D-4407-43A7-8BD2-ED59E64F903D}" srcOrd="0" destOrd="0" presId="urn:microsoft.com/office/officeart/2018/2/layout/IconVerticalSolidList"/>
    <dgm:cxn modelId="{D1FD2775-7D8B-46FC-B427-7D945BC3C64E}" type="presParOf" srcId="{68BD149D-4407-43A7-8BD2-ED59E64F903D}" destId="{901A073C-5E16-473B-AEF6-13F0E982A5AA}" srcOrd="0" destOrd="0" presId="urn:microsoft.com/office/officeart/2018/2/layout/IconVerticalSolidList"/>
    <dgm:cxn modelId="{27473642-D7DA-44BA-BBEE-A67BE7979854}" type="presParOf" srcId="{68BD149D-4407-43A7-8BD2-ED59E64F903D}" destId="{A19F5CE6-5D8E-468D-89CE-C32C52D2F66D}" srcOrd="1" destOrd="0" presId="urn:microsoft.com/office/officeart/2018/2/layout/IconVerticalSolidList"/>
    <dgm:cxn modelId="{18C0C48B-73E6-4871-A705-23B3EA37C833}" type="presParOf" srcId="{68BD149D-4407-43A7-8BD2-ED59E64F903D}" destId="{E6EE161C-2C61-4675-B79D-1EFACCA46212}" srcOrd="2" destOrd="0" presId="urn:microsoft.com/office/officeart/2018/2/layout/IconVerticalSolidList"/>
    <dgm:cxn modelId="{2E55DDBD-BB02-4447-92E1-95A28BD3EA7D}" type="presParOf" srcId="{68BD149D-4407-43A7-8BD2-ED59E64F903D}" destId="{2863D26C-70AE-4066-9E20-C9037CBE82E9}" srcOrd="3" destOrd="0" presId="urn:microsoft.com/office/officeart/2018/2/layout/IconVerticalSolidList"/>
    <dgm:cxn modelId="{11168796-BD99-4FD5-A47A-0766B113D692}" type="presParOf" srcId="{65663E70-7AF7-45A4-9839-EA36844F32EF}" destId="{EF9E2451-7736-418B-9C85-F2AFA31F0E53}" srcOrd="1" destOrd="0" presId="urn:microsoft.com/office/officeart/2018/2/layout/IconVerticalSolidList"/>
    <dgm:cxn modelId="{FC665090-1BC3-4472-8A96-E745AA78EDB4}" type="presParOf" srcId="{65663E70-7AF7-45A4-9839-EA36844F32EF}" destId="{1B9F055B-92AD-4CAD-ACC9-EB039B22E405}" srcOrd="2" destOrd="0" presId="urn:microsoft.com/office/officeart/2018/2/layout/IconVerticalSolidList"/>
    <dgm:cxn modelId="{4006A426-5DEA-47BE-81A9-11E2C9526756}" type="presParOf" srcId="{1B9F055B-92AD-4CAD-ACC9-EB039B22E405}" destId="{CC8C149A-A20F-4828-BD72-D0711CE66A28}" srcOrd="0" destOrd="0" presId="urn:microsoft.com/office/officeart/2018/2/layout/IconVerticalSolidList"/>
    <dgm:cxn modelId="{4E308C1D-3022-45B4-87D2-8107AE6597ED}" type="presParOf" srcId="{1B9F055B-92AD-4CAD-ACC9-EB039B22E405}" destId="{297794B6-92E6-4A0C-AE8E-8B0DFEB3D544}" srcOrd="1" destOrd="0" presId="urn:microsoft.com/office/officeart/2018/2/layout/IconVerticalSolidList"/>
    <dgm:cxn modelId="{3A1F7F80-6BE2-42A8-9475-B92BFF819055}" type="presParOf" srcId="{1B9F055B-92AD-4CAD-ACC9-EB039B22E405}" destId="{2AC25C84-D8FB-453E-BC0F-DEF8085CD0A6}" srcOrd="2" destOrd="0" presId="urn:microsoft.com/office/officeart/2018/2/layout/IconVerticalSolidList"/>
    <dgm:cxn modelId="{77486051-373C-4950-A00F-6D23BA673EDF}" type="presParOf" srcId="{1B9F055B-92AD-4CAD-ACC9-EB039B22E405}" destId="{63802CD2-C25C-4C7A-9BFB-64519057A5C1}" srcOrd="3" destOrd="0" presId="urn:microsoft.com/office/officeart/2018/2/layout/IconVerticalSolidList"/>
    <dgm:cxn modelId="{C9FA6EDB-6123-44E7-9188-1D963210E70C}" type="presParOf" srcId="{65663E70-7AF7-45A4-9839-EA36844F32EF}" destId="{8CF0A127-2632-4B90-8E90-EC5EAFB16F6B}" srcOrd="3" destOrd="0" presId="urn:microsoft.com/office/officeart/2018/2/layout/IconVerticalSolidList"/>
    <dgm:cxn modelId="{862B197D-CA13-4A5A-8888-D74662C7C21F}" type="presParOf" srcId="{65663E70-7AF7-45A4-9839-EA36844F32EF}" destId="{E9406A32-44A7-4237-B519-578A8065FE8E}" srcOrd="4" destOrd="0" presId="urn:microsoft.com/office/officeart/2018/2/layout/IconVerticalSolidList"/>
    <dgm:cxn modelId="{B3EED173-8218-44F1-A0E6-72E8380804F2}" type="presParOf" srcId="{E9406A32-44A7-4237-B519-578A8065FE8E}" destId="{C9D4DE4C-F814-423F-B287-5EEF5C9C728C}" srcOrd="0" destOrd="0" presId="urn:microsoft.com/office/officeart/2018/2/layout/IconVerticalSolidList"/>
    <dgm:cxn modelId="{DD02364A-7C71-43E7-BA67-524B59DC2B32}" type="presParOf" srcId="{E9406A32-44A7-4237-B519-578A8065FE8E}" destId="{D3579493-C948-4578-90A8-325048F66E63}" srcOrd="1" destOrd="0" presId="urn:microsoft.com/office/officeart/2018/2/layout/IconVerticalSolidList"/>
    <dgm:cxn modelId="{57D15558-BA62-4FA7-A1FC-42EADE0CF799}" type="presParOf" srcId="{E9406A32-44A7-4237-B519-578A8065FE8E}" destId="{BE51821F-E6B4-481D-B5BC-344E2456E058}" srcOrd="2" destOrd="0" presId="urn:microsoft.com/office/officeart/2018/2/layout/IconVerticalSolidList"/>
    <dgm:cxn modelId="{3899A2C9-C103-4C3C-8D7C-9F47F400400C}" type="presParOf" srcId="{E9406A32-44A7-4237-B519-578A8065FE8E}" destId="{CA06C212-208B-48EA-8C3F-80A2DCE1C50E}" srcOrd="3" destOrd="0" presId="urn:microsoft.com/office/officeart/2018/2/layout/IconVerticalSolidList"/>
    <dgm:cxn modelId="{C6F0E26A-4DC1-4C38-B223-EFAE10525816}" type="presParOf" srcId="{65663E70-7AF7-45A4-9839-EA36844F32EF}" destId="{D4559DC7-7CD9-4A56-87A4-21302581B2E5}" srcOrd="5" destOrd="0" presId="urn:microsoft.com/office/officeart/2018/2/layout/IconVerticalSolidList"/>
    <dgm:cxn modelId="{74DEE92C-CA06-41A4-B917-B5EDE7E24CDF}" type="presParOf" srcId="{65663E70-7AF7-45A4-9839-EA36844F32EF}" destId="{E9606BCC-C0C2-4BDD-BCD7-675E19D66E08}" srcOrd="6" destOrd="0" presId="urn:microsoft.com/office/officeart/2018/2/layout/IconVerticalSolidList"/>
    <dgm:cxn modelId="{E8DD2F06-10DA-467D-80A2-1401F11BC1CE}" type="presParOf" srcId="{E9606BCC-C0C2-4BDD-BCD7-675E19D66E08}" destId="{7ADE9A54-D1AD-4A4D-8861-1B67B379F4BB}" srcOrd="0" destOrd="0" presId="urn:microsoft.com/office/officeart/2018/2/layout/IconVerticalSolidList"/>
    <dgm:cxn modelId="{06061437-2474-4622-9ED7-E48C4CB9D2A7}" type="presParOf" srcId="{E9606BCC-C0C2-4BDD-BCD7-675E19D66E08}" destId="{91BBCDDE-30A1-46D4-B457-2E1C6C95D595}" srcOrd="1" destOrd="0" presId="urn:microsoft.com/office/officeart/2018/2/layout/IconVerticalSolidList"/>
    <dgm:cxn modelId="{358358CD-CF46-409E-97C7-B3FF39C3B2B1}" type="presParOf" srcId="{E9606BCC-C0C2-4BDD-BCD7-675E19D66E08}" destId="{7756797C-20E3-4028-B39D-DAC4D3CF6696}" srcOrd="2" destOrd="0" presId="urn:microsoft.com/office/officeart/2018/2/layout/IconVerticalSolidList"/>
    <dgm:cxn modelId="{A028B22D-3D63-4FB3-8413-E0D739E9DFEA}" type="presParOf" srcId="{E9606BCC-C0C2-4BDD-BCD7-675E19D66E08}" destId="{9E80E0B5-5EA1-4325-A620-372542DA23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A073C-5E16-473B-AEF6-13F0E982A5AA}">
      <dsp:nvSpPr>
        <dsp:cNvPr id="0" name=""/>
        <dsp:cNvSpPr/>
      </dsp:nvSpPr>
      <dsp:spPr>
        <a:xfrm>
          <a:off x="0" y="237016"/>
          <a:ext cx="5111749" cy="1035783"/>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A19F5CE6-5D8E-468D-89CE-C32C52D2F66D}">
      <dsp:nvSpPr>
        <dsp:cNvPr id="0" name=""/>
        <dsp:cNvSpPr/>
      </dsp:nvSpPr>
      <dsp:spPr>
        <a:xfrm>
          <a:off x="214416" y="559984"/>
          <a:ext cx="390229" cy="389848"/>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63D26C-70AE-4066-9E20-C9037CBE82E9}">
      <dsp:nvSpPr>
        <dsp:cNvPr id="0" name=""/>
        <dsp:cNvSpPr/>
      </dsp:nvSpPr>
      <dsp:spPr>
        <a:xfrm>
          <a:off x="819061" y="325445"/>
          <a:ext cx="4231295" cy="81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37" tIns="86737" rIns="86737" bIns="86737"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effectLst/>
              <a:ea typeface="Calibri" panose="020F0502020204030204" pitchFamily="34" charset="0"/>
            </a:rPr>
            <a:t>Plans are underway across Cornwall and the Isles of Scilly to offer more health and care services from the comfort of people’s home and supported in local communities this winter</a:t>
          </a:r>
          <a:r>
            <a:rPr lang="en-GB" sz="1400" kern="1200" dirty="0">
              <a:solidFill>
                <a:schemeClr val="bg1"/>
              </a:solidFill>
            </a:rPr>
            <a:t>.</a:t>
          </a:r>
          <a:endParaRPr lang="en-US" sz="1400" kern="1200" dirty="0">
            <a:solidFill>
              <a:schemeClr val="bg1"/>
            </a:solidFill>
          </a:endParaRPr>
        </a:p>
      </dsp:txBody>
      <dsp:txXfrm>
        <a:off x="819061" y="325445"/>
        <a:ext cx="4231295" cy="819566"/>
      </dsp:txXfrm>
    </dsp:sp>
    <dsp:sp modelId="{CC8C149A-A20F-4828-BD72-D0711CE66A28}">
      <dsp:nvSpPr>
        <dsp:cNvPr id="0" name=""/>
        <dsp:cNvSpPr/>
      </dsp:nvSpPr>
      <dsp:spPr>
        <a:xfrm>
          <a:off x="0" y="1477692"/>
          <a:ext cx="5111749" cy="70881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297794B6-92E6-4A0C-AE8E-8B0DFEB3D544}">
      <dsp:nvSpPr>
        <dsp:cNvPr id="0" name=""/>
        <dsp:cNvSpPr/>
      </dsp:nvSpPr>
      <dsp:spPr>
        <a:xfrm>
          <a:off x="214416" y="1637175"/>
          <a:ext cx="390229" cy="389848"/>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802CD2-C25C-4C7A-9BFB-64519057A5C1}">
      <dsp:nvSpPr>
        <dsp:cNvPr id="0" name=""/>
        <dsp:cNvSpPr/>
      </dsp:nvSpPr>
      <dsp:spPr>
        <a:xfrm>
          <a:off x="787835" y="1379983"/>
          <a:ext cx="4231295" cy="81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37" tIns="86737" rIns="86737" bIns="86737"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effectLst/>
              <a:latin typeface="Arial" panose="020B0604020202020204" pitchFamily="34" charset="0"/>
              <a:ea typeface="Calibri" panose="020F0502020204030204" pitchFamily="34" charset="0"/>
            </a:rPr>
            <a:t>We want to</a:t>
          </a:r>
          <a:r>
            <a:rPr lang="en-GB" sz="1400" kern="1200" dirty="0">
              <a:solidFill>
                <a:schemeClr val="bg1"/>
              </a:solidFill>
              <a:latin typeface="Arial" panose="020B0604020202020204" pitchFamily="34" charset="0"/>
              <a:ea typeface="Calibri" panose="020F0502020204030204" pitchFamily="34" charset="0"/>
            </a:rPr>
            <a:t> deliver </a:t>
          </a:r>
          <a:r>
            <a:rPr lang="en-GB" sz="1400" kern="1200" dirty="0">
              <a:solidFill>
                <a:schemeClr val="bg1"/>
              </a:solidFill>
              <a:effectLst/>
              <a:latin typeface="Arial" panose="020B0604020202020204" pitchFamily="34" charset="0"/>
              <a:ea typeface="Calibri" panose="020F0502020204030204" pitchFamily="34" charset="0"/>
            </a:rPr>
            <a:t>the </a:t>
          </a:r>
          <a:r>
            <a:rPr lang="en-GB" sz="1400" b="1" kern="1200" dirty="0">
              <a:solidFill>
                <a:schemeClr val="bg1"/>
              </a:solidFill>
              <a:effectLst/>
              <a:latin typeface="Arial" panose="020B0604020202020204" pitchFamily="34" charset="0"/>
              <a:ea typeface="Calibri" panose="020F0502020204030204" pitchFamily="34" charset="0"/>
            </a:rPr>
            <a:t>right care</a:t>
          </a:r>
          <a:r>
            <a:rPr lang="en-GB" sz="1400" kern="1200" dirty="0">
              <a:solidFill>
                <a:schemeClr val="bg1"/>
              </a:solidFill>
              <a:effectLst/>
              <a:latin typeface="Arial" panose="020B0604020202020204" pitchFamily="34" charset="0"/>
              <a:ea typeface="Calibri" panose="020F0502020204030204" pitchFamily="34" charset="0"/>
            </a:rPr>
            <a:t>, in the </a:t>
          </a:r>
          <a:r>
            <a:rPr lang="en-GB" sz="1400" b="1" kern="1200" dirty="0">
              <a:solidFill>
                <a:schemeClr val="bg1"/>
              </a:solidFill>
              <a:effectLst/>
              <a:latin typeface="Arial" panose="020B0604020202020204" pitchFamily="34" charset="0"/>
              <a:ea typeface="Calibri" panose="020F0502020204030204" pitchFamily="34" charset="0"/>
            </a:rPr>
            <a:t>right </a:t>
          </a:r>
          <a:r>
            <a:rPr lang="en-GB" sz="1400" b="1" kern="1200" dirty="0">
              <a:solidFill>
                <a:schemeClr val="bg1"/>
              </a:solidFill>
              <a:latin typeface="Arial" panose="020B0604020202020204" pitchFamily="34" charset="0"/>
              <a:ea typeface="Calibri" panose="020F0502020204030204" pitchFamily="34" charset="0"/>
            </a:rPr>
            <a:t>place </a:t>
          </a:r>
          <a:r>
            <a:rPr lang="en-GB" sz="1400" kern="1200" dirty="0">
              <a:solidFill>
                <a:schemeClr val="bg1"/>
              </a:solidFill>
              <a:latin typeface="Arial" panose="020B0604020202020204" pitchFamily="34" charset="0"/>
              <a:ea typeface="Calibri" panose="020F0502020204030204" pitchFamily="34" charset="0"/>
            </a:rPr>
            <a:t>and at the </a:t>
          </a:r>
          <a:r>
            <a:rPr lang="en-GB" sz="1400" b="1" kern="1200" dirty="0">
              <a:solidFill>
                <a:schemeClr val="bg1"/>
              </a:solidFill>
              <a:latin typeface="Arial" panose="020B0604020202020204" pitchFamily="34" charset="0"/>
              <a:ea typeface="Calibri" panose="020F0502020204030204" pitchFamily="34" charset="0"/>
            </a:rPr>
            <a:t>right time</a:t>
          </a:r>
          <a:r>
            <a:rPr lang="en-GB" sz="1400" kern="1200" dirty="0">
              <a:solidFill>
                <a:schemeClr val="bg1"/>
              </a:solidFill>
              <a:latin typeface="Arial" panose="020B0604020202020204" pitchFamily="34" charset="0"/>
              <a:ea typeface="Calibri" panose="020F0502020204030204" pitchFamily="34" charset="0"/>
            </a:rPr>
            <a:t> for our residents</a:t>
          </a:r>
          <a:r>
            <a:rPr lang="en-GB" sz="1400" kern="1200" dirty="0">
              <a:solidFill>
                <a:schemeClr val="accent1"/>
              </a:solidFill>
              <a:latin typeface="Arial" panose="020B0604020202020204" pitchFamily="34" charset="0"/>
              <a:ea typeface="Calibri" panose="020F0502020204030204" pitchFamily="34" charset="0"/>
            </a:rPr>
            <a:t>.</a:t>
          </a:r>
          <a:endParaRPr lang="en-US" sz="1400" kern="1200" dirty="0">
            <a:solidFill>
              <a:schemeClr val="bg1"/>
            </a:solidFill>
          </a:endParaRPr>
        </a:p>
      </dsp:txBody>
      <dsp:txXfrm>
        <a:off x="787835" y="1379983"/>
        <a:ext cx="4231295" cy="819566"/>
      </dsp:txXfrm>
    </dsp:sp>
    <dsp:sp modelId="{C9D4DE4C-F814-423F-B287-5EEF5C9C728C}">
      <dsp:nvSpPr>
        <dsp:cNvPr id="0" name=""/>
        <dsp:cNvSpPr/>
      </dsp:nvSpPr>
      <dsp:spPr>
        <a:xfrm>
          <a:off x="0" y="2502151"/>
          <a:ext cx="5111749" cy="114364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D3579493-C948-4578-90A8-325048F66E63}">
      <dsp:nvSpPr>
        <dsp:cNvPr id="0" name=""/>
        <dsp:cNvSpPr/>
      </dsp:nvSpPr>
      <dsp:spPr>
        <a:xfrm>
          <a:off x="214416" y="2879049"/>
          <a:ext cx="390229" cy="389848"/>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06C212-208B-48EA-8C3F-80A2DCE1C50E}">
      <dsp:nvSpPr>
        <dsp:cNvPr id="0" name=""/>
        <dsp:cNvSpPr/>
      </dsp:nvSpPr>
      <dsp:spPr>
        <a:xfrm>
          <a:off x="940965" y="2470380"/>
          <a:ext cx="4132875" cy="1080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37" tIns="86737" rIns="86737" bIns="86737"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effectLst/>
              <a:ea typeface="Calibri" panose="020F0502020204030204" pitchFamily="34" charset="0"/>
              <a:cs typeface="Calibri"/>
            </a:rPr>
            <a:t>We are building a network of local </a:t>
          </a:r>
          <a:r>
            <a:rPr lang="en-GB" sz="1400" kern="1200" dirty="0">
              <a:solidFill>
                <a:schemeClr val="bg1"/>
              </a:solidFill>
              <a:ea typeface="Calibri" panose="020F0502020204030204" pitchFamily="34" charset="0"/>
              <a:cs typeface="Calibri"/>
            </a:rPr>
            <a:t>voluntary, community and healthcare</a:t>
          </a:r>
          <a:r>
            <a:rPr lang="en-GB" sz="1400" kern="1200" dirty="0">
              <a:solidFill>
                <a:schemeClr val="bg1"/>
              </a:solidFill>
              <a:effectLst/>
              <a:ea typeface="Calibri" panose="020F0502020204030204" pitchFamily="34" charset="0"/>
              <a:cs typeface="Calibri"/>
            </a:rPr>
            <a:t> services to help us reduce unnecessary Emergency Department (ED) attendances and non-elective admissions.</a:t>
          </a:r>
          <a:endParaRPr lang="en-US" sz="1400" kern="1200" dirty="0">
            <a:solidFill>
              <a:schemeClr val="bg1"/>
            </a:solidFill>
          </a:endParaRPr>
        </a:p>
      </dsp:txBody>
      <dsp:txXfrm>
        <a:off x="940965" y="2470380"/>
        <a:ext cx="4132875" cy="1080918"/>
      </dsp:txXfrm>
    </dsp:sp>
    <dsp:sp modelId="{7ADE9A54-D1AD-4A4D-8861-1B67B379F4BB}">
      <dsp:nvSpPr>
        <dsp:cNvPr id="0" name=""/>
        <dsp:cNvSpPr/>
      </dsp:nvSpPr>
      <dsp:spPr>
        <a:xfrm>
          <a:off x="0" y="3874700"/>
          <a:ext cx="5111749" cy="95191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1BBCDDE-30A1-46D4-B457-2E1C6C95D595}">
      <dsp:nvSpPr>
        <dsp:cNvPr id="0" name=""/>
        <dsp:cNvSpPr/>
      </dsp:nvSpPr>
      <dsp:spPr>
        <a:xfrm>
          <a:off x="214416" y="4155734"/>
          <a:ext cx="390229" cy="389848"/>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80E0B5-5EA1-4325-A620-372542DA237E}">
      <dsp:nvSpPr>
        <dsp:cNvPr id="0" name=""/>
        <dsp:cNvSpPr/>
      </dsp:nvSpPr>
      <dsp:spPr>
        <a:xfrm>
          <a:off x="819061" y="3996251"/>
          <a:ext cx="4231295" cy="81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37" tIns="86737" rIns="86737" bIns="86737"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effectLst/>
              <a:ea typeface="Calibri" panose="020F0502020204030204" pitchFamily="34" charset="0"/>
              <a:cs typeface="Calibri"/>
            </a:rPr>
            <a:t>The goal is to optimise patient care, </a:t>
          </a:r>
          <a:r>
            <a:rPr lang="en-GB" sz="1400" kern="1200" dirty="0">
              <a:solidFill>
                <a:schemeClr val="bg1"/>
              </a:solidFill>
              <a:ea typeface="Calibri" panose="020F0502020204030204" pitchFamily="34" charset="0"/>
              <a:cs typeface="Calibri"/>
            </a:rPr>
            <a:t>reduce ambulance delays, </a:t>
          </a:r>
          <a:r>
            <a:rPr lang="en-GB" sz="1400" kern="1200" dirty="0">
              <a:solidFill>
                <a:schemeClr val="bg1"/>
              </a:solidFill>
              <a:effectLst/>
              <a:ea typeface="Calibri" panose="020F0502020204030204" pitchFamily="34" charset="0"/>
              <a:cs typeface="Calibri"/>
            </a:rPr>
            <a:t>ED attendances and non-elective admissions, ensuring a resilient and patient-centred healthcare system over winter</a:t>
          </a:r>
          <a:r>
            <a:rPr lang="en-GB" sz="1400" kern="1200" dirty="0">
              <a:solidFill>
                <a:schemeClr val="bg1"/>
              </a:solidFill>
            </a:rPr>
            <a:t>. </a:t>
          </a:r>
          <a:endParaRPr lang="en-US" sz="1400" kern="1200" dirty="0">
            <a:solidFill>
              <a:schemeClr val="bg1"/>
            </a:solidFill>
          </a:endParaRPr>
        </a:p>
      </dsp:txBody>
      <dsp:txXfrm>
        <a:off x="819061" y="3996251"/>
        <a:ext cx="4231295" cy="819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5C45ED-369C-4A96-9432-83950A9F6DD3}"/>
              </a:ext>
            </a:extLst>
          </p:cNvPr>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1D93602-D687-49DA-A136-4EAE96453CC0}"/>
              </a:ext>
            </a:extLst>
          </p:cNvPr>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431DBEE0-4341-433F-8D99-F40E1CDAA795}" type="datetimeFigureOut">
              <a:rPr lang="en-GB" smtClean="0"/>
              <a:t>08/12/2023</a:t>
            </a:fld>
            <a:endParaRPr lang="en-GB"/>
          </a:p>
        </p:txBody>
      </p:sp>
      <p:sp>
        <p:nvSpPr>
          <p:cNvPr id="4" name="Footer Placeholder 3">
            <a:extLst>
              <a:ext uri="{FF2B5EF4-FFF2-40B4-BE49-F238E27FC236}">
                <a16:creationId xmlns:a16="http://schemas.microsoft.com/office/drawing/2014/main" id="{DA81CF55-CC62-405E-9E3B-95DBF7020564}"/>
              </a:ext>
            </a:extLst>
          </p:cNvPr>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3BB8FE-858D-4849-BE3E-7FDAE50757A3}"/>
              </a:ext>
            </a:extLst>
          </p:cNvPr>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EDCC78FE-F495-4F2C-A268-DA42427349AD}" type="slidenum">
              <a:rPr lang="en-GB" smtClean="0"/>
              <a:t>‹#›</a:t>
            </a:fld>
            <a:endParaRPr lang="en-GB"/>
          </a:p>
        </p:txBody>
      </p:sp>
    </p:spTree>
    <p:extLst>
      <p:ext uri="{BB962C8B-B14F-4D97-AF65-F5344CB8AC3E}">
        <p14:creationId xmlns:p14="http://schemas.microsoft.com/office/powerpoint/2010/main" val="3002264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BA22BA71-D294-4893-B0F3-0F195657E76B}" type="datetimeFigureOut">
              <a:rPr lang="en-GB" smtClean="0"/>
              <a:t>08/12/2023</a:t>
            </a:fld>
            <a:endParaRPr lang="en-GB"/>
          </a:p>
        </p:txBody>
      </p:sp>
      <p:sp>
        <p:nvSpPr>
          <p:cNvPr id="4" name="Slide Image Placeholder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83EC5DA7-EEEF-49BE-A585-9C9D0BF0BE4A}" type="slidenum">
              <a:rPr lang="en-GB" smtClean="0"/>
              <a:t>‹#›</a:t>
            </a:fld>
            <a:endParaRPr lang="en-GB"/>
          </a:p>
        </p:txBody>
      </p:sp>
    </p:spTree>
    <p:extLst>
      <p:ext uri="{BB962C8B-B14F-4D97-AF65-F5344CB8AC3E}">
        <p14:creationId xmlns:p14="http://schemas.microsoft.com/office/powerpoint/2010/main" val="164573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Perfect weeks</a:t>
            </a:r>
          </a:p>
        </p:txBody>
      </p:sp>
      <p:sp>
        <p:nvSpPr>
          <p:cNvPr id="4" name="Slide Number Placeholder 3"/>
          <p:cNvSpPr>
            <a:spLocks noGrp="1"/>
          </p:cNvSpPr>
          <p:nvPr>
            <p:ph type="sldNum" sz="quarter" idx="5"/>
          </p:nvPr>
        </p:nvSpPr>
        <p:spPr/>
        <p:txBody>
          <a:bodyPr/>
          <a:lstStyle/>
          <a:p>
            <a:fld id="{3F2F69C2-3AF8-4C92-BE18-E7966BA23D3D}" type="slidenum">
              <a:rPr lang="en-GB" smtClean="0"/>
              <a:t>6</a:t>
            </a:fld>
            <a:endParaRPr lang="en-GB"/>
          </a:p>
        </p:txBody>
      </p:sp>
    </p:spTree>
    <p:extLst>
      <p:ext uri="{BB962C8B-B14F-4D97-AF65-F5344CB8AC3E}">
        <p14:creationId xmlns:p14="http://schemas.microsoft.com/office/powerpoint/2010/main" val="1195121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EB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95536" y="2653556"/>
            <a:ext cx="8371235" cy="2335212"/>
          </a:xfrm>
        </p:spPr>
        <p:txBody>
          <a:bodyPr>
            <a:normAutofit/>
          </a:bodyPr>
          <a:lstStyle>
            <a:lvl1pPr>
              <a:defRPr sz="4000">
                <a:solidFill>
                  <a:schemeClr val="bg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hasCustomPrompt="1"/>
          </p:nvPr>
        </p:nvSpPr>
        <p:spPr>
          <a:xfrm>
            <a:off x="395536" y="5204792"/>
            <a:ext cx="8371235" cy="1032520"/>
          </a:xfrm>
        </p:spPr>
        <p:txBody>
          <a:bodyPr>
            <a:normAutofit/>
          </a:bodyPr>
          <a:lstStyle>
            <a:lvl1pPr marL="0" indent="0">
              <a:buFontTx/>
              <a:buNone/>
              <a:defRPr sz="2400">
                <a:solidFill>
                  <a:schemeClr val="bg1"/>
                </a:solidFill>
              </a:defRPr>
            </a:lvl1pPr>
          </a:lstStyle>
          <a:p>
            <a:pPr lvl="0"/>
            <a:r>
              <a:rPr lang="en-US" noProof="0"/>
              <a:t>Insert name of presenter </a:t>
            </a:r>
          </a:p>
          <a:p>
            <a:pPr lvl="0"/>
            <a:r>
              <a:rPr lang="en-US" noProof="0"/>
              <a:t>Date of presentation</a:t>
            </a:r>
            <a:endParaRPr lang="en-GB" noProof="0"/>
          </a:p>
        </p:txBody>
      </p:sp>
      <p:pic>
        <p:nvPicPr>
          <p:cNvPr id="4" name="Picture 3" descr="Logo&#10;&#10;Description automatically generated">
            <a:extLst>
              <a:ext uri="{FF2B5EF4-FFF2-40B4-BE49-F238E27FC236}">
                <a16:creationId xmlns:a16="http://schemas.microsoft.com/office/drawing/2014/main" id="{06C527AC-8C16-4185-AE02-47490F237A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08104" y="332656"/>
            <a:ext cx="3258667" cy="21724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pic>
        <p:nvPicPr>
          <p:cNvPr id="5" name="Picture 4" descr="Logo&#10;&#10;Description automatically generated">
            <a:extLst>
              <a:ext uri="{FF2B5EF4-FFF2-40B4-BE49-F238E27FC236}">
                <a16:creationId xmlns:a16="http://schemas.microsoft.com/office/drawing/2014/main" id="{C227BA86-DD5A-4252-B38E-A8DBA74A48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08304" y="260648"/>
            <a:ext cx="1368152" cy="912101"/>
          </a:xfrm>
          <a:prstGeom prst="rect">
            <a:avLst/>
          </a:prstGeom>
        </p:spPr>
      </p:pic>
    </p:spTree>
    <p:extLst>
      <p:ext uri="{BB962C8B-B14F-4D97-AF65-F5344CB8AC3E}">
        <p14:creationId xmlns:p14="http://schemas.microsoft.com/office/powerpoint/2010/main" val="96630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196752"/>
            <a:ext cx="3008313" cy="1162050"/>
          </a:xfrm>
        </p:spPr>
        <p:txBody>
          <a:bodyPr anchor="ctr">
            <a:normAutofit/>
          </a:bodyPr>
          <a:lstStyle>
            <a:lvl1pPr algn="l">
              <a:defRPr sz="2000" b="1">
                <a:solidFill>
                  <a:srgbClr val="005EB8"/>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3575050" y="1196752"/>
            <a:ext cx="5111750" cy="4929411"/>
          </a:xfrm>
        </p:spPr>
        <p:txBody>
          <a:bodyPr>
            <a:normAutofit/>
          </a:bodyPr>
          <a:lstStyle>
            <a:lvl1pPr>
              <a:buClr>
                <a:srgbClr val="005EB8"/>
              </a:buClr>
              <a:defRPr sz="3200"/>
            </a:lvl1pPr>
            <a:lvl2pPr>
              <a:defRPr sz="2800"/>
            </a:lvl2pPr>
            <a:lvl3pPr>
              <a:buClr>
                <a:srgbClr val="005EB8"/>
              </a:buClr>
              <a:defRPr sz="2400"/>
            </a:lvl3pPr>
            <a:lvl4pPr>
              <a:buClr>
                <a:srgbClr val="006747"/>
              </a:buClr>
              <a:defRPr sz="2000"/>
            </a:lvl4pPr>
            <a:lvl5pPr>
              <a:buClr>
                <a:srgbClr val="005EB8"/>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hasCustomPrompt="1"/>
          </p:nvPr>
        </p:nvSpPr>
        <p:spPr>
          <a:xfrm>
            <a:off x="467544" y="2420888"/>
            <a:ext cx="3008313" cy="368295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297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quare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094510"/>
            <a:ext cx="5486400" cy="566738"/>
          </a:xfrm>
        </p:spPr>
        <p:txBody>
          <a:bodyPr anchor="ctr">
            <a:normAutofit/>
          </a:bodyPr>
          <a:lstStyle>
            <a:lvl1pPr algn="l">
              <a:defRPr sz="2000" b="1">
                <a:solidFill>
                  <a:srgbClr val="005EB8"/>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1340767"/>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792288" y="5720482"/>
            <a:ext cx="5486400" cy="80486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94FC0487-EAC8-4D13-96CC-975C411B1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08304" y="260648"/>
            <a:ext cx="1368152" cy="912101"/>
          </a:xfrm>
          <a:prstGeom prst="rect">
            <a:avLst/>
          </a:prstGeom>
        </p:spPr>
      </p:pic>
    </p:spTree>
    <p:extLst>
      <p:ext uri="{BB962C8B-B14F-4D97-AF65-F5344CB8AC3E}">
        <p14:creationId xmlns:p14="http://schemas.microsoft.com/office/powerpoint/2010/main" val="380473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Round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094510"/>
            <a:ext cx="5486400" cy="566738"/>
          </a:xfrm>
        </p:spPr>
        <p:txBody>
          <a:bodyPr anchor="ctr">
            <a:normAutofit/>
          </a:bodyPr>
          <a:lstStyle>
            <a:lvl1pPr algn="l">
              <a:defRPr sz="2000" b="1">
                <a:solidFill>
                  <a:srgbClr val="005EB8"/>
                </a:solidFill>
              </a:defRPr>
            </a:lvl1pPr>
          </a:lstStyle>
          <a:p>
            <a:r>
              <a:rPr lang="en-US"/>
              <a:t>Click to edit master title style</a:t>
            </a:r>
            <a:endParaRPr lang="en-GB"/>
          </a:p>
        </p:txBody>
      </p:sp>
      <p:sp>
        <p:nvSpPr>
          <p:cNvPr id="3" name="Picture Placeholder 2"/>
          <p:cNvSpPr>
            <a:spLocks noGrp="1"/>
          </p:cNvSpPr>
          <p:nvPr>
            <p:ph type="pic" idx="1"/>
          </p:nvPr>
        </p:nvSpPr>
        <p:spPr>
          <a:xfrm>
            <a:off x="2733688" y="1196752"/>
            <a:ext cx="3603600" cy="3602831"/>
          </a:xfrm>
          <a:prstGeom prst="ellipse">
            <a:avLst/>
          </a:prstGeom>
          <a:ln w="57150">
            <a:solidFill>
              <a:srgbClr val="005EB8"/>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792288" y="5720482"/>
            <a:ext cx="5486400" cy="80486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94FC0487-EAC8-4D13-96CC-975C411B1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08304" y="260648"/>
            <a:ext cx="1368152" cy="912101"/>
          </a:xfrm>
          <a:prstGeom prst="rect">
            <a:avLst/>
          </a:prstGeom>
        </p:spPr>
      </p:pic>
    </p:spTree>
    <p:extLst>
      <p:ext uri="{BB962C8B-B14F-4D97-AF65-F5344CB8AC3E}">
        <p14:creationId xmlns:p14="http://schemas.microsoft.com/office/powerpoint/2010/main" val="40358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sp>
        <p:nvSpPr>
          <p:cNvPr id="3" name="Content Placeholder 2"/>
          <p:cNvSpPr>
            <a:spLocks noGrp="1"/>
          </p:cNvSpPr>
          <p:nvPr>
            <p:ph idx="1" hasCustomPrompt="1"/>
          </p:nvPr>
        </p:nvSpPr>
        <p:spPr/>
        <p:txBody>
          <a:bodyPr>
            <a:normAutofit/>
          </a:bodyPr>
          <a:lstStyle>
            <a:lvl1pPr>
              <a:buClr>
                <a:srgbClr val="005EB8"/>
              </a:buClr>
              <a:defRPr/>
            </a:lvl1pPr>
            <a:lvl3pPr>
              <a:buClr>
                <a:srgbClr val="005EB8"/>
              </a:buClr>
              <a:defRPr/>
            </a:lvl3pPr>
            <a:lvl5pPr>
              <a:buClr>
                <a:srgbClr val="005EB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90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2852936"/>
            <a:ext cx="7772400" cy="1362075"/>
          </a:xfrm>
        </p:spPr>
        <p:txBody>
          <a:bodyPr anchor="ctr">
            <a:normAutofit/>
          </a:bodyPr>
          <a:lstStyle>
            <a:lvl1pPr algn="l">
              <a:defRPr sz="3200" b="1" cap="none">
                <a:solidFill>
                  <a:srgbClr val="005EB8"/>
                </a:solidFill>
              </a:defRPr>
            </a:lvl1pPr>
          </a:lstStyle>
          <a:p>
            <a:r>
              <a:rPr lang="en-US"/>
              <a:t>Click to edit master title style</a:t>
            </a:r>
            <a:endParaRPr lang="en-GB"/>
          </a:p>
        </p:txBody>
      </p:sp>
      <p:sp>
        <p:nvSpPr>
          <p:cNvPr id="3" name="Text Placeholder 2"/>
          <p:cNvSpPr>
            <a:spLocks noGrp="1"/>
          </p:cNvSpPr>
          <p:nvPr>
            <p:ph type="body" idx="1"/>
          </p:nvPr>
        </p:nvSpPr>
        <p:spPr>
          <a:xfrm>
            <a:off x="683568" y="4365104"/>
            <a:ext cx="7772400" cy="1500187"/>
          </a:xfrm>
        </p:spPr>
        <p:txBody>
          <a:bodyPr anchor="b">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0BA61633-79AC-482B-A8F6-8B1C3133DF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66712" y="171870"/>
            <a:ext cx="1606505" cy="1071003"/>
          </a:xfrm>
          <a:prstGeom prst="rect">
            <a:avLst/>
          </a:prstGeom>
        </p:spPr>
      </p:pic>
    </p:spTree>
    <p:extLst>
      <p:ext uri="{BB962C8B-B14F-4D97-AF65-F5344CB8AC3E}">
        <p14:creationId xmlns:p14="http://schemas.microsoft.com/office/powerpoint/2010/main" val="245400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NHS blue">
    <p:bg>
      <p:bgPr>
        <a:solidFill>
          <a:srgbClr val="005EB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2852936"/>
            <a:ext cx="7772400" cy="1362075"/>
          </a:xfrm>
        </p:spPr>
        <p:txBody>
          <a:bodyPr anchor="ctr">
            <a:normAutofit/>
          </a:bodyPr>
          <a:lstStyle>
            <a:lvl1pPr algn="l">
              <a:defRPr sz="3200" b="1" cap="none">
                <a:solidFill>
                  <a:schemeClr val="bg1"/>
                </a:solidFill>
              </a:defRPr>
            </a:lvl1pPr>
          </a:lstStyle>
          <a:p>
            <a:r>
              <a:rPr lang="en-US"/>
              <a:t>Click to edit master title style</a:t>
            </a:r>
            <a:endParaRPr lang="en-GB"/>
          </a:p>
        </p:txBody>
      </p:sp>
      <p:cxnSp>
        <p:nvCxnSpPr>
          <p:cNvPr id="6" name="Straight Connector 5"/>
          <p:cNvCxnSpPr/>
          <p:nvPr userDrawn="1"/>
        </p:nvCxnSpPr>
        <p:spPr>
          <a:xfrm>
            <a:off x="683568" y="4221088"/>
            <a:ext cx="7776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081B76F-14A9-4AED-9C9C-E032D3E651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3405" y="332657"/>
            <a:ext cx="2322563" cy="1548376"/>
          </a:xfrm>
          <a:prstGeom prst="rect">
            <a:avLst/>
          </a:prstGeom>
        </p:spPr>
      </p:pic>
    </p:spTree>
    <p:extLst>
      <p:ext uri="{BB962C8B-B14F-4D97-AF65-F5344CB8AC3E}">
        <p14:creationId xmlns:p14="http://schemas.microsoft.com/office/powerpoint/2010/main" val="39125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NHS dark 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2852936"/>
            <a:ext cx="7772400" cy="1362075"/>
          </a:xfrm>
        </p:spPr>
        <p:txBody>
          <a:bodyPr anchor="ctr">
            <a:normAutofit/>
          </a:bodyPr>
          <a:lstStyle>
            <a:lvl1pPr algn="l">
              <a:defRPr sz="3200" b="1" cap="none">
                <a:solidFill>
                  <a:schemeClr val="bg1"/>
                </a:solidFill>
              </a:defRPr>
            </a:lvl1pPr>
          </a:lstStyle>
          <a:p>
            <a:r>
              <a:rPr lang="en-US"/>
              <a:t>Click to edit master title style</a:t>
            </a:r>
            <a:endParaRPr lang="en-GB"/>
          </a:p>
        </p:txBody>
      </p:sp>
      <p:cxnSp>
        <p:nvCxnSpPr>
          <p:cNvPr id="6" name="Straight Connector 5"/>
          <p:cNvCxnSpPr/>
          <p:nvPr userDrawn="1"/>
        </p:nvCxnSpPr>
        <p:spPr>
          <a:xfrm>
            <a:off x="683568" y="4221088"/>
            <a:ext cx="7776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0280126-1347-4C0F-BB1D-B652D0C16B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3405" y="332657"/>
            <a:ext cx="2322563" cy="1548376"/>
          </a:xfrm>
          <a:prstGeom prst="rect">
            <a:avLst/>
          </a:prstGeom>
        </p:spPr>
      </p:pic>
    </p:spTree>
    <p:extLst>
      <p:ext uri="{BB962C8B-B14F-4D97-AF65-F5344CB8AC3E}">
        <p14:creationId xmlns:p14="http://schemas.microsoft.com/office/powerpoint/2010/main" val="97234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NHS purple">
    <p:bg>
      <p:bgPr>
        <a:solidFill>
          <a:srgbClr val="00389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2852936"/>
            <a:ext cx="7772400" cy="1362075"/>
          </a:xfrm>
        </p:spPr>
        <p:txBody>
          <a:bodyPr anchor="ctr">
            <a:normAutofit/>
          </a:bodyPr>
          <a:lstStyle>
            <a:lvl1pPr algn="l">
              <a:defRPr sz="3200" b="1" cap="none">
                <a:solidFill>
                  <a:schemeClr val="bg1"/>
                </a:solidFill>
              </a:defRPr>
            </a:lvl1pPr>
          </a:lstStyle>
          <a:p>
            <a:r>
              <a:rPr lang="en-US"/>
              <a:t>Click to edit master title style</a:t>
            </a:r>
            <a:endParaRPr lang="en-GB"/>
          </a:p>
        </p:txBody>
      </p:sp>
      <p:cxnSp>
        <p:nvCxnSpPr>
          <p:cNvPr id="6" name="Straight Connector 5"/>
          <p:cNvCxnSpPr/>
          <p:nvPr userDrawn="1"/>
        </p:nvCxnSpPr>
        <p:spPr>
          <a:xfrm>
            <a:off x="683568" y="4221088"/>
            <a:ext cx="7776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179C67B9-CB44-4415-A0EE-4457E4E6F2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3405" y="332657"/>
            <a:ext cx="2322563" cy="1548376"/>
          </a:xfrm>
          <a:prstGeom prst="rect">
            <a:avLst/>
          </a:prstGeom>
        </p:spPr>
      </p:pic>
    </p:spTree>
    <p:extLst>
      <p:ext uri="{BB962C8B-B14F-4D97-AF65-F5344CB8AC3E}">
        <p14:creationId xmlns:p14="http://schemas.microsoft.com/office/powerpoint/2010/main" val="415338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sp>
        <p:nvSpPr>
          <p:cNvPr id="3" name="Content Placeholder 2"/>
          <p:cNvSpPr>
            <a:spLocks noGrp="1"/>
          </p:cNvSpPr>
          <p:nvPr>
            <p:ph sz="half" idx="1" hasCustomPrompt="1"/>
          </p:nvPr>
        </p:nvSpPr>
        <p:spPr>
          <a:xfrm>
            <a:off x="457200" y="1341438"/>
            <a:ext cx="4038600" cy="4784725"/>
          </a:xfrm>
        </p:spPr>
        <p:txBody>
          <a:bodyPr>
            <a:normAutofit/>
          </a:bodyPr>
          <a:lstStyle>
            <a:lvl1pPr>
              <a:buClr>
                <a:srgbClr val="005EB8"/>
              </a:buClr>
              <a:defRPr sz="2800"/>
            </a:lvl1pPr>
            <a:lvl2pPr>
              <a:defRPr sz="2400"/>
            </a:lvl2pPr>
            <a:lvl3pPr>
              <a:buClr>
                <a:srgbClr val="005EB8"/>
              </a:buClr>
              <a:defRPr sz="2000"/>
            </a:lvl3pPr>
            <a:lvl4pPr>
              <a:defRPr sz="1800"/>
            </a:lvl4pPr>
            <a:lvl5pPr>
              <a:buClr>
                <a:srgbClr val="005EB8"/>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4648200" y="1341438"/>
            <a:ext cx="4038600" cy="4784725"/>
          </a:xfrm>
        </p:spPr>
        <p:txBody>
          <a:bodyPr>
            <a:normAutofit/>
          </a:bodyPr>
          <a:lstStyle>
            <a:lvl1pPr>
              <a:buClr>
                <a:srgbClr val="005EB8"/>
              </a:buClr>
              <a:defRPr sz="2800"/>
            </a:lvl1pPr>
            <a:lvl2pPr>
              <a:defRPr sz="2400"/>
            </a:lvl2pPr>
            <a:lvl3pPr>
              <a:buClr>
                <a:srgbClr val="005EB8"/>
              </a:buClr>
              <a:defRPr sz="2000"/>
            </a:lvl3pPr>
            <a:lvl4pPr>
              <a:defRPr sz="1800"/>
            </a:lvl4pPr>
            <a:lvl5pPr>
              <a:buClr>
                <a:srgbClr val="005EB8"/>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Logo&#10;&#10;Description automatically generated">
            <a:extLst>
              <a:ext uri="{FF2B5EF4-FFF2-40B4-BE49-F238E27FC236}">
                <a16:creationId xmlns:a16="http://schemas.microsoft.com/office/drawing/2014/main" id="{21B72804-67F8-548C-7CEF-795AA746706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429489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fo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sp>
        <p:nvSpPr>
          <p:cNvPr id="3" name="Content Placeholder 2"/>
          <p:cNvSpPr>
            <a:spLocks noGrp="1"/>
          </p:cNvSpPr>
          <p:nvPr>
            <p:ph sz="half" idx="1" hasCustomPrompt="1"/>
          </p:nvPr>
        </p:nvSpPr>
        <p:spPr>
          <a:xfrm>
            <a:off x="457200" y="1341438"/>
            <a:ext cx="4038600" cy="4784725"/>
          </a:xfrm>
          <a:solidFill>
            <a:srgbClr val="005EB8"/>
          </a:solidFill>
        </p:spPr>
        <p:txBody>
          <a:bodyPr>
            <a:normAutofit/>
          </a:bodyPr>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4648200" y="1341438"/>
            <a:ext cx="4038600" cy="4784725"/>
          </a:xfrm>
          <a:solidFill>
            <a:srgbClr val="006747"/>
          </a:solidFill>
        </p:spPr>
        <p:txBody>
          <a:bodyPr>
            <a:normAutofit/>
          </a:bodyPr>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76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340768"/>
            <a:ext cx="4040188" cy="834107"/>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0" y="2174875"/>
            <a:ext cx="4040188" cy="3951288"/>
          </a:xfrm>
        </p:spPr>
        <p:txBody>
          <a:bodyPr>
            <a:normAutofit/>
          </a:bodyPr>
          <a:lstStyle>
            <a:lvl1pPr>
              <a:buClr>
                <a:srgbClr val="005EB8"/>
              </a:buClr>
              <a:defRPr sz="2400"/>
            </a:lvl1pPr>
            <a:lvl2pPr>
              <a:defRPr sz="2000"/>
            </a:lvl2pPr>
            <a:lvl3pPr>
              <a:buClr>
                <a:srgbClr val="005EB8"/>
              </a:buClr>
              <a:defRPr sz="1800"/>
            </a:lvl3pPr>
            <a:lvl4pPr>
              <a:defRPr sz="1600"/>
            </a:lvl4pPr>
            <a:lvl5pPr>
              <a:buClr>
                <a:srgbClr val="005EB8"/>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4645025" y="1340768"/>
            <a:ext cx="4041775" cy="834107"/>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5"/>
            <a:ext cx="4041775" cy="3951288"/>
          </a:xfrm>
        </p:spPr>
        <p:txBody>
          <a:bodyPr>
            <a:normAutofit/>
          </a:bodyPr>
          <a:lstStyle>
            <a:lvl1pPr>
              <a:buClr>
                <a:srgbClr val="005EB8"/>
              </a:buClr>
              <a:defRPr sz="2400"/>
            </a:lvl1pPr>
            <a:lvl2pPr>
              <a:defRPr sz="2000"/>
            </a:lvl2pPr>
            <a:lvl3pPr>
              <a:buClr>
                <a:srgbClr val="005EB8"/>
              </a:buClr>
              <a:defRPr sz="1800"/>
            </a:lvl3pPr>
            <a:lvl4pPr>
              <a:defRPr sz="1600"/>
            </a:lvl4pPr>
            <a:lvl5pPr>
              <a:buClr>
                <a:srgbClr val="005EB8"/>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468313" y="333375"/>
            <a:ext cx="5543847" cy="720725"/>
          </a:xfrm>
        </p:spPr>
        <p:txBody>
          <a:bodyPr>
            <a:normAutofit/>
          </a:bodyPr>
          <a:lstStyle>
            <a:lvl1pPr>
              <a:defRPr sz="2800">
                <a:solidFill>
                  <a:srgbClr val="005EB8"/>
                </a:solidFill>
              </a:defRPr>
            </a:lvl1pPr>
          </a:lstStyle>
          <a:p>
            <a:r>
              <a:rPr lang="en-US"/>
              <a:t>Click to edit master title style</a:t>
            </a:r>
            <a:endParaRPr lang="en-GB"/>
          </a:p>
        </p:txBody>
      </p:sp>
    </p:spTree>
    <p:extLst>
      <p:ext uri="{BB962C8B-B14F-4D97-AF65-F5344CB8AC3E}">
        <p14:creationId xmlns:p14="http://schemas.microsoft.com/office/powerpoint/2010/main" val="119657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1" name="Rectangle 7"/>
          <p:cNvSpPr>
            <a:spLocks noGrp="1" noChangeArrowheads="1"/>
          </p:cNvSpPr>
          <p:nvPr>
            <p:ph type="title"/>
          </p:nvPr>
        </p:nvSpPr>
        <p:spPr bwMode="auto">
          <a:xfrm>
            <a:off x="468313" y="333375"/>
            <a:ext cx="554384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 id="2147483661" r:id="rId6"/>
    <p:sldLayoutId id="2147483652" r:id="rId7"/>
    <p:sldLayoutId id="2147483660" r:id="rId8"/>
    <p:sldLayoutId id="2147483653" r:id="rId9"/>
    <p:sldLayoutId id="2147483654" r:id="rId10"/>
    <p:sldLayoutId id="2147483656" r:id="rId11"/>
    <p:sldLayoutId id="2147483657" r:id="rId12"/>
    <p:sldLayoutId id="2147483662" r:id="rId13"/>
  </p:sldLayoutIdLst>
  <p:txStyles>
    <p:titleStyle>
      <a:lvl1pPr algn="l" rtl="0" eaLnBrk="1" fontAlgn="base" hangingPunct="1">
        <a:spcBef>
          <a:spcPct val="0"/>
        </a:spcBef>
        <a:spcAft>
          <a:spcPct val="0"/>
        </a:spcAft>
        <a:defRPr sz="3200" b="1">
          <a:solidFill>
            <a:srgbClr val="005EB8"/>
          </a:solidFill>
          <a:latin typeface="+mj-lt"/>
          <a:ea typeface="+mj-ea"/>
          <a:cs typeface="+mj-cs"/>
        </a:defRPr>
      </a:lvl1pPr>
      <a:lvl2pPr algn="l" rtl="0" eaLnBrk="1" fontAlgn="base" hangingPunct="1">
        <a:spcBef>
          <a:spcPct val="0"/>
        </a:spcBef>
        <a:spcAft>
          <a:spcPct val="0"/>
        </a:spcAft>
        <a:defRPr sz="3600">
          <a:solidFill>
            <a:schemeClr val="hlink"/>
          </a:solidFill>
          <a:latin typeface="Arial" charset="0"/>
        </a:defRPr>
      </a:lvl2pPr>
      <a:lvl3pPr algn="l" rtl="0" eaLnBrk="1" fontAlgn="base" hangingPunct="1">
        <a:spcBef>
          <a:spcPct val="0"/>
        </a:spcBef>
        <a:spcAft>
          <a:spcPct val="0"/>
        </a:spcAft>
        <a:defRPr sz="3600">
          <a:solidFill>
            <a:schemeClr val="hlink"/>
          </a:solidFill>
          <a:latin typeface="Arial" charset="0"/>
        </a:defRPr>
      </a:lvl3pPr>
      <a:lvl4pPr algn="l" rtl="0" eaLnBrk="1" fontAlgn="base" hangingPunct="1">
        <a:spcBef>
          <a:spcPct val="0"/>
        </a:spcBef>
        <a:spcAft>
          <a:spcPct val="0"/>
        </a:spcAft>
        <a:defRPr sz="3600">
          <a:solidFill>
            <a:schemeClr val="hlink"/>
          </a:solidFill>
          <a:latin typeface="Arial" charset="0"/>
        </a:defRPr>
      </a:lvl4pPr>
      <a:lvl5pPr algn="l" rtl="0" eaLnBrk="1" fontAlgn="base" hangingPunct="1">
        <a:spcBef>
          <a:spcPct val="0"/>
        </a:spcBef>
        <a:spcAft>
          <a:spcPct val="0"/>
        </a:spcAft>
        <a:defRPr sz="3600">
          <a:solidFill>
            <a:schemeClr val="hlink"/>
          </a:solidFill>
          <a:latin typeface="Arial" charset="0"/>
        </a:defRPr>
      </a:lvl5pPr>
      <a:lvl6pPr marL="457200" algn="l" rtl="0" eaLnBrk="1" fontAlgn="base" hangingPunct="1">
        <a:spcBef>
          <a:spcPct val="0"/>
        </a:spcBef>
        <a:spcAft>
          <a:spcPct val="0"/>
        </a:spcAft>
        <a:defRPr sz="3600">
          <a:solidFill>
            <a:schemeClr val="hlink"/>
          </a:solidFill>
          <a:latin typeface="Arial" charset="0"/>
        </a:defRPr>
      </a:lvl6pPr>
      <a:lvl7pPr marL="914400" algn="l" rtl="0" eaLnBrk="1" fontAlgn="base" hangingPunct="1">
        <a:spcBef>
          <a:spcPct val="0"/>
        </a:spcBef>
        <a:spcAft>
          <a:spcPct val="0"/>
        </a:spcAft>
        <a:defRPr sz="3600">
          <a:solidFill>
            <a:schemeClr val="hlink"/>
          </a:solidFill>
          <a:latin typeface="Arial" charset="0"/>
        </a:defRPr>
      </a:lvl7pPr>
      <a:lvl8pPr marL="1371600" algn="l" rtl="0" eaLnBrk="1" fontAlgn="base" hangingPunct="1">
        <a:spcBef>
          <a:spcPct val="0"/>
        </a:spcBef>
        <a:spcAft>
          <a:spcPct val="0"/>
        </a:spcAft>
        <a:defRPr sz="3600">
          <a:solidFill>
            <a:schemeClr val="hlink"/>
          </a:solidFill>
          <a:latin typeface="Arial" charset="0"/>
        </a:defRPr>
      </a:lvl8pPr>
      <a:lvl9pPr marL="1828800" algn="l" rtl="0" eaLnBrk="1" fontAlgn="base" hangingPunct="1">
        <a:spcBef>
          <a:spcPct val="0"/>
        </a:spcBef>
        <a:spcAft>
          <a:spcPct val="0"/>
        </a:spcAft>
        <a:defRPr sz="3600">
          <a:solidFill>
            <a:schemeClr val="hlink"/>
          </a:solidFill>
          <a:latin typeface="Arial" charset="0"/>
        </a:defRPr>
      </a:lvl9pPr>
    </p:titleStyle>
    <p:bodyStyle>
      <a:lvl1pPr marL="342900" indent="-342900" algn="l" rtl="0" eaLnBrk="1" fontAlgn="base" hangingPunct="1">
        <a:spcBef>
          <a:spcPct val="20000"/>
        </a:spcBef>
        <a:spcAft>
          <a:spcPct val="0"/>
        </a:spcAft>
        <a:buClr>
          <a:srgbClr val="005EB8"/>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47"/>
        </a:buClr>
        <a:buChar char="–"/>
        <a:defRPr sz="2800">
          <a:solidFill>
            <a:schemeClr val="tx1"/>
          </a:solidFill>
          <a:latin typeface="+mn-lt"/>
        </a:defRPr>
      </a:lvl2pPr>
      <a:lvl3pPr marL="1143000" indent="-228600" algn="l" rtl="0" eaLnBrk="1" fontAlgn="base" hangingPunct="1">
        <a:spcBef>
          <a:spcPct val="20000"/>
        </a:spcBef>
        <a:spcAft>
          <a:spcPct val="0"/>
        </a:spcAft>
        <a:buClr>
          <a:srgbClr val="005EB8"/>
        </a:buClr>
        <a:buChar char="•"/>
        <a:defRPr sz="2400">
          <a:solidFill>
            <a:schemeClr val="tx1"/>
          </a:solidFill>
          <a:latin typeface="+mn-lt"/>
        </a:defRPr>
      </a:lvl3pPr>
      <a:lvl4pPr marL="1600200" indent="-228600" algn="l" rtl="0" eaLnBrk="1" fontAlgn="base" hangingPunct="1">
        <a:spcBef>
          <a:spcPct val="20000"/>
        </a:spcBef>
        <a:spcAft>
          <a:spcPct val="0"/>
        </a:spcAft>
        <a:buClr>
          <a:srgbClr val="006747"/>
        </a:buClr>
        <a:buChar char="–"/>
        <a:defRPr sz="2000">
          <a:solidFill>
            <a:schemeClr val="tx1"/>
          </a:solidFill>
          <a:latin typeface="+mn-lt"/>
        </a:defRPr>
      </a:lvl4pPr>
      <a:lvl5pPr marL="2057400" indent="-228600" algn="l" rtl="0" eaLnBrk="1" fontAlgn="base" hangingPunct="1">
        <a:spcBef>
          <a:spcPct val="20000"/>
        </a:spcBef>
        <a:spcAft>
          <a:spcPct val="0"/>
        </a:spcAft>
        <a:buClr>
          <a:srgbClr val="005EB8"/>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accent2"/>
          </a:solidFill>
          <a:latin typeface="+mn-lt"/>
        </a:defRPr>
      </a:lvl6pPr>
      <a:lvl7pPr marL="2971800" indent="-228600" algn="l" rtl="0" eaLnBrk="1" fontAlgn="base" hangingPunct="1">
        <a:spcBef>
          <a:spcPct val="20000"/>
        </a:spcBef>
        <a:spcAft>
          <a:spcPct val="0"/>
        </a:spcAft>
        <a:buClr>
          <a:schemeClr val="hlink"/>
        </a:buClr>
        <a:buChar char="»"/>
        <a:defRPr sz="2000">
          <a:solidFill>
            <a:schemeClr val="accent2"/>
          </a:solidFill>
          <a:latin typeface="+mn-lt"/>
        </a:defRPr>
      </a:lvl7pPr>
      <a:lvl8pPr marL="3429000" indent="-228600" algn="l" rtl="0" eaLnBrk="1" fontAlgn="base" hangingPunct="1">
        <a:spcBef>
          <a:spcPct val="20000"/>
        </a:spcBef>
        <a:spcAft>
          <a:spcPct val="0"/>
        </a:spcAft>
        <a:buClr>
          <a:schemeClr val="hlink"/>
        </a:buClr>
        <a:buChar char="»"/>
        <a:defRPr sz="2000">
          <a:solidFill>
            <a:schemeClr val="accent2"/>
          </a:solidFill>
          <a:latin typeface="+mn-lt"/>
        </a:defRPr>
      </a:lvl8pPr>
      <a:lvl9pPr marL="3886200" indent="-228600" algn="l" rtl="0" eaLnBrk="1" fontAlgn="base" hangingPunct="1">
        <a:spcBef>
          <a:spcPct val="20000"/>
        </a:spcBef>
        <a:spcAft>
          <a:spcPct val="0"/>
        </a:spcAft>
        <a:buClr>
          <a:schemeClr val="hlink"/>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1.jpeg"/><Relationship Id="rId4" Type="http://schemas.openxmlformats.org/officeDocument/2006/relationships/diagramQuickStyle" Target="../diagrams/quickStyle1.xml"/><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volunteercornwall.org.uk/hubs" TargetMode="External"/><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3.png"/><Relationship Id="rId26" Type="http://schemas.openxmlformats.org/officeDocument/2006/relationships/hyperlink" Target="https://www.cornwalllive.com/special-features/where-is-best-this-winter-8742082" TargetMode="External"/><Relationship Id="rId3" Type="http://schemas.microsoft.com/office/2007/relationships/media" Target="../media/media2.m4a"/><Relationship Id="rId21" Type="http://schemas.openxmlformats.org/officeDocument/2006/relationships/image" Target="../media/image46.png"/><Relationship Id="rId7" Type="http://schemas.openxmlformats.org/officeDocument/2006/relationships/slideLayout" Target="../slideLayouts/slideLayout7.xml"/><Relationship Id="rId12" Type="http://schemas.openxmlformats.org/officeDocument/2006/relationships/image" Target="../media/image39.jpeg"/><Relationship Id="rId17" Type="http://schemas.openxmlformats.org/officeDocument/2006/relationships/hyperlink" Target="https://www.cornwall.gov.uk/media/l42nbsrn/winter-wellbeing-guide_2023-24_web.pdf" TargetMode="External"/><Relationship Id="rId25" Type="http://schemas.openxmlformats.org/officeDocument/2006/relationships/image" Target="../media/image50.png"/><Relationship Id="rId2" Type="http://schemas.openxmlformats.org/officeDocument/2006/relationships/audio" Target="../media/media1.m4a"/><Relationship Id="rId16" Type="http://schemas.openxmlformats.org/officeDocument/2006/relationships/hyperlink" Target="https://cios.icb.nhs.uk/help-us/where-is-best-for-you-this-winter/" TargetMode="External"/><Relationship Id="rId20" Type="http://schemas.openxmlformats.org/officeDocument/2006/relationships/image" Target="../media/image45.png"/><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38.png"/><Relationship Id="rId24" Type="http://schemas.openxmlformats.org/officeDocument/2006/relationships/image" Target="../media/image49.png"/><Relationship Id="rId5" Type="http://schemas.microsoft.com/office/2007/relationships/media" Target="../media/media3.m4a"/><Relationship Id="rId15" Type="http://schemas.openxmlformats.org/officeDocument/2006/relationships/image" Target="../media/image42.jpeg"/><Relationship Id="rId23" Type="http://schemas.openxmlformats.org/officeDocument/2006/relationships/image" Target="../media/image48.jpeg"/><Relationship Id="rId10" Type="http://schemas.openxmlformats.org/officeDocument/2006/relationships/image" Target="../media/image37.jpeg"/><Relationship Id="rId19" Type="http://schemas.openxmlformats.org/officeDocument/2006/relationships/image" Target="../media/image44.png"/><Relationship Id="rId4" Type="http://schemas.openxmlformats.org/officeDocument/2006/relationships/audio" Target="../media/media2.m4a"/><Relationship Id="rId9" Type="http://schemas.openxmlformats.org/officeDocument/2006/relationships/image" Target="../media/image36.png"/><Relationship Id="rId14" Type="http://schemas.openxmlformats.org/officeDocument/2006/relationships/image" Target="../media/image41.jpeg"/><Relationship Id="rId22" Type="http://schemas.openxmlformats.org/officeDocument/2006/relationships/image" Target="../media/image47.jpeg"/><Relationship Id="rId27" Type="http://schemas.openxmlformats.org/officeDocument/2006/relationships/image" Target="../media/image51.jpeg"/></Relationships>
</file>

<file path=ppt/slides/_rels/slide8.xml.rels><?xml version="1.0" encoding="UTF-8" standalone="yes"?>
<Relationships xmlns="http://schemas.openxmlformats.org/package/2006/relationships"><Relationship Id="rId3" Type="http://schemas.openxmlformats.org/officeDocument/2006/relationships/hyperlink" Target="mailto:ciosicb.contactus@nhs.net" TargetMode="External"/><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kernowhealthcic.org.uk/primary-care-hubs/" TargetMode="Externa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0E7C-C677-3898-2ED7-E57DF16011C9}"/>
              </a:ext>
            </a:extLst>
          </p:cNvPr>
          <p:cNvSpPr>
            <a:spLocks noGrp="1"/>
          </p:cNvSpPr>
          <p:nvPr>
            <p:ph type="title"/>
          </p:nvPr>
        </p:nvSpPr>
        <p:spPr>
          <a:xfrm>
            <a:off x="468313" y="333375"/>
            <a:ext cx="5543847" cy="720725"/>
          </a:xfrm>
        </p:spPr>
        <p:txBody>
          <a:bodyPr wrap="square" anchor="ctr">
            <a:normAutofit/>
          </a:bodyPr>
          <a:lstStyle/>
          <a:p>
            <a:pPr>
              <a:lnSpc>
                <a:spcPct val="90000"/>
              </a:lnSpc>
            </a:pPr>
            <a:r>
              <a:rPr lang="en-GB" sz="2200"/>
              <a:t>Where is best external comms campaign</a:t>
            </a:r>
          </a:p>
        </p:txBody>
      </p:sp>
      <p:sp>
        <p:nvSpPr>
          <p:cNvPr id="3" name="Content Placeholder 2">
            <a:extLst>
              <a:ext uri="{FF2B5EF4-FFF2-40B4-BE49-F238E27FC236}">
                <a16:creationId xmlns:a16="http://schemas.microsoft.com/office/drawing/2014/main" id="{6CACA9D3-60D4-EBE8-37CE-D00CD520B677}"/>
              </a:ext>
            </a:extLst>
          </p:cNvPr>
          <p:cNvSpPr>
            <a:spLocks noGrp="1"/>
          </p:cNvSpPr>
          <p:nvPr>
            <p:ph sz="half" idx="1"/>
          </p:nvPr>
        </p:nvSpPr>
        <p:spPr>
          <a:xfrm>
            <a:off x="457200" y="1341438"/>
            <a:ext cx="4186808" cy="4784725"/>
          </a:xfrm>
        </p:spPr>
        <p:txBody>
          <a:bodyPr wrap="square" anchor="t">
            <a:normAutofit/>
          </a:bodyPr>
          <a:lstStyle/>
          <a:p>
            <a:pPr marL="0" indent="0">
              <a:lnSpc>
                <a:spcPct val="90000"/>
              </a:lnSpc>
              <a:buNone/>
            </a:pPr>
            <a:r>
              <a:rPr lang="en-GB" sz="1800" b="1"/>
              <a:t>“Where is best” </a:t>
            </a:r>
            <a:r>
              <a:rPr lang="en-GB" sz="1800"/>
              <a:t>external winter campaign launches on </a:t>
            </a:r>
            <a:r>
              <a:rPr lang="en-GB" sz="1800" b="1"/>
              <a:t>w/c Monday 27 November</a:t>
            </a:r>
          </a:p>
          <a:p>
            <a:pPr marL="0" indent="0">
              <a:lnSpc>
                <a:spcPct val="90000"/>
              </a:lnSpc>
              <a:buNone/>
            </a:pPr>
            <a:endParaRPr lang="en-GB" sz="1800" b="1"/>
          </a:p>
          <a:p>
            <a:pPr marL="0" indent="0">
              <a:lnSpc>
                <a:spcPct val="90000"/>
              </a:lnSpc>
              <a:buNone/>
            </a:pPr>
            <a:r>
              <a:rPr lang="en-GB" sz="1800"/>
              <a:t>This compliments the internal “Where Best Next” campaign and aims to:</a:t>
            </a:r>
          </a:p>
          <a:p>
            <a:pPr>
              <a:lnSpc>
                <a:spcPct val="90000"/>
              </a:lnSpc>
            </a:pPr>
            <a:r>
              <a:rPr lang="en-GB" sz="1800"/>
              <a:t>Increase understanding among residents of “Where is best” if they are ill or injured</a:t>
            </a:r>
          </a:p>
          <a:p>
            <a:pPr>
              <a:lnSpc>
                <a:spcPct val="90000"/>
              </a:lnSpc>
            </a:pPr>
            <a:r>
              <a:rPr lang="en-GB" sz="1800"/>
              <a:t>Raise awareness of the range of community support available and of “real stories” of people discharged from hospital or avoiding admission</a:t>
            </a:r>
          </a:p>
          <a:p>
            <a:pPr>
              <a:lnSpc>
                <a:spcPct val="90000"/>
              </a:lnSpc>
            </a:pPr>
            <a:r>
              <a:rPr lang="en-GB" sz="1800"/>
              <a:t>Empower people to stay well and to self care for minor conditions</a:t>
            </a:r>
          </a:p>
          <a:p>
            <a:pPr>
              <a:lnSpc>
                <a:spcPct val="90000"/>
              </a:lnSpc>
            </a:pPr>
            <a:endParaRPr lang="en-GB" sz="1800"/>
          </a:p>
          <a:p>
            <a:pPr marL="0" indent="0">
              <a:lnSpc>
                <a:spcPct val="90000"/>
              </a:lnSpc>
              <a:buNone/>
            </a:pPr>
            <a:endParaRPr lang="en-GB" sz="1800"/>
          </a:p>
        </p:txBody>
      </p:sp>
      <p:pic>
        <p:nvPicPr>
          <p:cNvPr id="5" name="Picture 4">
            <a:extLst>
              <a:ext uri="{FF2B5EF4-FFF2-40B4-BE49-F238E27FC236}">
                <a16:creationId xmlns:a16="http://schemas.microsoft.com/office/drawing/2014/main" id="{94CF5AA5-9F60-3653-8560-EDD191D6C6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8827" y="1341438"/>
            <a:ext cx="3337345" cy="4784725"/>
          </a:xfrm>
          <a:prstGeom prst="rect">
            <a:avLst/>
          </a:prstGeom>
          <a:noFill/>
        </p:spPr>
      </p:pic>
      <p:pic>
        <p:nvPicPr>
          <p:cNvPr id="4" name="Picture 2">
            <a:extLst>
              <a:ext uri="{FF2B5EF4-FFF2-40B4-BE49-F238E27FC236}">
                <a16:creationId xmlns:a16="http://schemas.microsoft.com/office/drawing/2014/main" id="{535E7240-A851-3296-67EC-7E10136E5D4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001" y="0"/>
            <a:ext cx="12220001" cy="6942338"/>
          </a:xfrm>
          <a:prstGeom prst="rect">
            <a:avLst/>
          </a:prstGeom>
          <a:solidFill>
            <a:srgbClr val="005EB8"/>
          </a:solidFill>
        </p:spPr>
      </p:pic>
      <p:pic>
        <p:nvPicPr>
          <p:cNvPr id="6" name="Picture 5" descr="A black and white sign with white text&#10;&#10;Description automatically generated">
            <a:extLst>
              <a:ext uri="{FF2B5EF4-FFF2-40B4-BE49-F238E27FC236}">
                <a16:creationId xmlns:a16="http://schemas.microsoft.com/office/drawing/2014/main" id="{650A938D-71CB-D872-62BE-B34493A03C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9882265" y="454241"/>
            <a:ext cx="2036068" cy="1223655"/>
          </a:xfrm>
          <a:prstGeom prst="rect">
            <a:avLst/>
          </a:prstGeom>
        </p:spPr>
      </p:pic>
      <p:sp>
        <p:nvSpPr>
          <p:cNvPr id="7" name="Title 1">
            <a:extLst>
              <a:ext uri="{FF2B5EF4-FFF2-40B4-BE49-F238E27FC236}">
                <a16:creationId xmlns:a16="http://schemas.microsoft.com/office/drawing/2014/main" id="{628C2688-4133-AD88-803B-53C3BE992420}"/>
              </a:ext>
            </a:extLst>
          </p:cNvPr>
          <p:cNvSpPr txBox="1">
            <a:spLocks/>
          </p:cNvSpPr>
          <p:nvPr/>
        </p:nvSpPr>
        <p:spPr>
          <a:xfrm>
            <a:off x="480140" y="4005064"/>
            <a:ext cx="7632079" cy="936104"/>
          </a:xfrm>
          <a:prstGeom prst="rect">
            <a:avLst/>
          </a:prstGeom>
          <a:solidFill>
            <a:srgbClr val="00B0F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chemeClr val="bg1"/>
                </a:solidFill>
                <a:latin typeface="Arial" panose="020B0604020202020204" pitchFamily="34" charset="0"/>
                <a:cs typeface="Arial" panose="020B0604020202020204" pitchFamily="34" charset="0"/>
              </a:rPr>
              <a:t>An overview of our H2 winter plans</a:t>
            </a:r>
            <a:r>
              <a:rPr lang="en-GB" sz="1800" b="1">
                <a:solidFill>
                  <a:schemeClr val="bg1"/>
                </a:solidFill>
                <a:latin typeface="Arial" panose="020B0604020202020204" pitchFamily="34" charset="0"/>
                <a:cs typeface="Arial" panose="020B0604020202020204" pitchFamily="34" charset="0"/>
              </a:rPr>
              <a:t> Workforce update December 2023</a:t>
            </a:r>
          </a:p>
        </p:txBody>
      </p:sp>
      <p:pic>
        <p:nvPicPr>
          <p:cNvPr id="9" name="Picture 8" descr="A black background with blue and yellow arrows">
            <a:extLst>
              <a:ext uri="{FF2B5EF4-FFF2-40B4-BE49-F238E27FC236}">
                <a16:creationId xmlns:a16="http://schemas.microsoft.com/office/drawing/2014/main" id="{C0AC084E-6627-58D1-46B5-C833242392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005" y="-786435"/>
            <a:ext cx="4762535" cy="4762535"/>
          </a:xfrm>
          <a:prstGeom prst="rect">
            <a:avLst/>
          </a:prstGeom>
        </p:spPr>
      </p:pic>
    </p:spTree>
    <p:extLst>
      <p:ext uri="{BB962C8B-B14F-4D97-AF65-F5344CB8AC3E}">
        <p14:creationId xmlns:p14="http://schemas.microsoft.com/office/powerpoint/2010/main" val="358621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F9C59776-DA49-7BA2-B6C0-C51648458233}"/>
              </a:ext>
            </a:extLst>
          </p:cNvPr>
          <p:cNvSpPr txBox="1">
            <a:spLocks/>
          </p:cNvSpPr>
          <p:nvPr/>
        </p:nvSpPr>
        <p:spPr bwMode="auto">
          <a:xfrm>
            <a:off x="8820472" y="6525344"/>
            <a:ext cx="3008313" cy="3682951"/>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l">
              <a:spcBef>
                <a:spcPct val="20000"/>
              </a:spcBef>
              <a:buClr>
                <a:srgbClr val="005EB8"/>
              </a:buClr>
            </a:pPr>
            <a:fld id="{A125622A-9C50-436F-BCCC-E822CEE210AA}" type="slidenum">
              <a:rPr lang="en-US" sz="1400">
                <a:solidFill>
                  <a:schemeClr val="tx1"/>
                </a:solidFill>
                <a:latin typeface="+mn-lt"/>
                <a:ea typeface="+mn-ea"/>
                <a:cs typeface="+mn-cs"/>
              </a:rPr>
              <a:pPr algn="l">
                <a:spcBef>
                  <a:spcPct val="20000"/>
                </a:spcBef>
                <a:buClr>
                  <a:srgbClr val="005EB8"/>
                </a:buClr>
              </a:pPr>
              <a:t>2</a:t>
            </a:fld>
            <a:endParaRPr lang="en-US" sz="1400">
              <a:solidFill>
                <a:schemeClr val="tx1"/>
              </a:solidFill>
              <a:latin typeface="+mn-lt"/>
              <a:ea typeface="+mn-ea"/>
              <a:cs typeface="+mn-cs"/>
            </a:endParaRPr>
          </a:p>
        </p:txBody>
      </p:sp>
      <p:graphicFrame>
        <p:nvGraphicFramePr>
          <p:cNvPr id="7" name="Content Placeholder 2">
            <a:extLst>
              <a:ext uri="{FF2B5EF4-FFF2-40B4-BE49-F238E27FC236}">
                <a16:creationId xmlns:a16="http://schemas.microsoft.com/office/drawing/2014/main" id="{4A1F0D7D-61E7-5505-858A-F35EF66C0157}"/>
              </a:ext>
            </a:extLst>
          </p:cNvPr>
          <p:cNvGraphicFramePr>
            <a:graphicFrameLocks noGrp="1"/>
          </p:cNvGraphicFramePr>
          <p:nvPr>
            <p:ph idx="1"/>
            <p:extLst>
              <p:ext uri="{D42A27DB-BD31-4B8C-83A1-F6EECF244321}">
                <p14:modId xmlns:p14="http://schemas.microsoft.com/office/powerpoint/2010/main" val="82779755"/>
              </p:ext>
            </p:extLst>
          </p:nvPr>
        </p:nvGraphicFramePr>
        <p:xfrm>
          <a:off x="3575050" y="1212879"/>
          <a:ext cx="5111750" cy="506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erson standing in a kitchen&#10;&#10;Description automatically generated">
            <a:extLst>
              <a:ext uri="{FF2B5EF4-FFF2-40B4-BE49-F238E27FC236}">
                <a16:creationId xmlns:a16="http://schemas.microsoft.com/office/drawing/2014/main" id="{03C27B37-0127-283A-EB56-6C4E0F2414A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 b="8108"/>
          <a:stretch/>
        </p:blipFill>
        <p:spPr>
          <a:xfrm>
            <a:off x="0" y="50829"/>
            <a:ext cx="3140318" cy="1623241"/>
          </a:xfrm>
          <a:prstGeom prst="rect">
            <a:avLst/>
          </a:prstGeom>
        </p:spPr>
      </p:pic>
      <p:pic>
        <p:nvPicPr>
          <p:cNvPr id="8" name="Picture 7" descr="A person and person sitting on a couch&#10;&#10;Description automatically generated">
            <a:extLst>
              <a:ext uri="{FF2B5EF4-FFF2-40B4-BE49-F238E27FC236}">
                <a16:creationId xmlns:a16="http://schemas.microsoft.com/office/drawing/2014/main" id="{A73A3755-02C2-E394-E682-87FE8C30D28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3" b="8108"/>
          <a:stretch/>
        </p:blipFill>
        <p:spPr>
          <a:xfrm>
            <a:off x="-16" y="1647354"/>
            <a:ext cx="3140318" cy="1623241"/>
          </a:xfrm>
          <a:prstGeom prst="rect">
            <a:avLst/>
          </a:prstGeom>
        </p:spPr>
      </p:pic>
      <p:pic>
        <p:nvPicPr>
          <p:cNvPr id="9" name="Picture 8" descr="A person sitting on a couch holding a dog&#10;&#10;Description automatically generated">
            <a:extLst>
              <a:ext uri="{FF2B5EF4-FFF2-40B4-BE49-F238E27FC236}">
                <a16:creationId xmlns:a16="http://schemas.microsoft.com/office/drawing/2014/main" id="{144F37E4-81EA-F714-F12A-2535626D221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3" b="7698"/>
          <a:stretch/>
        </p:blipFill>
        <p:spPr>
          <a:xfrm>
            <a:off x="-16" y="3243879"/>
            <a:ext cx="3140318" cy="1623241"/>
          </a:xfrm>
          <a:prstGeom prst="rect">
            <a:avLst/>
          </a:prstGeom>
        </p:spPr>
      </p:pic>
      <p:pic>
        <p:nvPicPr>
          <p:cNvPr id="10" name="Picture 9" descr="A person and person playing a game&#10;&#10;Description automatically generated">
            <a:extLst>
              <a:ext uri="{FF2B5EF4-FFF2-40B4-BE49-F238E27FC236}">
                <a16:creationId xmlns:a16="http://schemas.microsoft.com/office/drawing/2014/main" id="{DC3869DC-2D93-AEC2-29AD-73299B7A846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40" y="4867120"/>
            <a:ext cx="3130462" cy="1807131"/>
          </a:xfrm>
          <a:prstGeom prst="rect">
            <a:avLst/>
          </a:prstGeom>
        </p:spPr>
      </p:pic>
      <p:sp>
        <p:nvSpPr>
          <p:cNvPr id="3" name="Title 1">
            <a:extLst>
              <a:ext uri="{FF2B5EF4-FFF2-40B4-BE49-F238E27FC236}">
                <a16:creationId xmlns:a16="http://schemas.microsoft.com/office/drawing/2014/main" id="{E4A2A3D1-EEC7-0940-AE4B-E2767F30991A}"/>
              </a:ext>
            </a:extLst>
          </p:cNvPr>
          <p:cNvSpPr txBox="1">
            <a:spLocks/>
          </p:cNvSpPr>
          <p:nvPr/>
        </p:nvSpPr>
        <p:spPr bwMode="auto">
          <a:xfrm>
            <a:off x="3475857" y="232857"/>
            <a:ext cx="554384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000" b="1">
                <a:solidFill>
                  <a:srgbClr val="005EB8"/>
                </a:solidFill>
                <a:latin typeface="+mj-lt"/>
                <a:ea typeface="+mj-ea"/>
                <a:cs typeface="+mj-cs"/>
              </a:defRPr>
            </a:lvl1pPr>
            <a:lvl2pPr algn="l" rtl="0" eaLnBrk="1" fontAlgn="base" hangingPunct="1">
              <a:spcBef>
                <a:spcPct val="0"/>
              </a:spcBef>
              <a:spcAft>
                <a:spcPct val="0"/>
              </a:spcAft>
              <a:defRPr sz="3600">
                <a:solidFill>
                  <a:schemeClr val="hlink"/>
                </a:solidFill>
                <a:latin typeface="Arial" charset="0"/>
              </a:defRPr>
            </a:lvl2pPr>
            <a:lvl3pPr algn="l" rtl="0" eaLnBrk="1" fontAlgn="base" hangingPunct="1">
              <a:spcBef>
                <a:spcPct val="0"/>
              </a:spcBef>
              <a:spcAft>
                <a:spcPct val="0"/>
              </a:spcAft>
              <a:defRPr sz="3600">
                <a:solidFill>
                  <a:schemeClr val="hlink"/>
                </a:solidFill>
                <a:latin typeface="Arial" charset="0"/>
              </a:defRPr>
            </a:lvl3pPr>
            <a:lvl4pPr algn="l" rtl="0" eaLnBrk="1" fontAlgn="base" hangingPunct="1">
              <a:spcBef>
                <a:spcPct val="0"/>
              </a:spcBef>
              <a:spcAft>
                <a:spcPct val="0"/>
              </a:spcAft>
              <a:defRPr sz="3600">
                <a:solidFill>
                  <a:schemeClr val="hlink"/>
                </a:solidFill>
                <a:latin typeface="Arial" charset="0"/>
              </a:defRPr>
            </a:lvl4pPr>
            <a:lvl5pPr algn="l" rtl="0" eaLnBrk="1" fontAlgn="base" hangingPunct="1">
              <a:spcBef>
                <a:spcPct val="0"/>
              </a:spcBef>
              <a:spcAft>
                <a:spcPct val="0"/>
              </a:spcAft>
              <a:defRPr sz="3600">
                <a:solidFill>
                  <a:schemeClr val="hlink"/>
                </a:solidFill>
                <a:latin typeface="Arial" charset="0"/>
              </a:defRPr>
            </a:lvl5pPr>
            <a:lvl6pPr marL="457200" algn="l" rtl="0" eaLnBrk="1" fontAlgn="base" hangingPunct="1">
              <a:spcBef>
                <a:spcPct val="0"/>
              </a:spcBef>
              <a:spcAft>
                <a:spcPct val="0"/>
              </a:spcAft>
              <a:defRPr sz="3600">
                <a:solidFill>
                  <a:schemeClr val="hlink"/>
                </a:solidFill>
                <a:latin typeface="Arial" charset="0"/>
              </a:defRPr>
            </a:lvl6pPr>
            <a:lvl7pPr marL="914400" algn="l" rtl="0" eaLnBrk="1" fontAlgn="base" hangingPunct="1">
              <a:spcBef>
                <a:spcPct val="0"/>
              </a:spcBef>
              <a:spcAft>
                <a:spcPct val="0"/>
              </a:spcAft>
              <a:defRPr sz="3600">
                <a:solidFill>
                  <a:schemeClr val="hlink"/>
                </a:solidFill>
                <a:latin typeface="Arial" charset="0"/>
              </a:defRPr>
            </a:lvl7pPr>
            <a:lvl8pPr marL="1371600" algn="l" rtl="0" eaLnBrk="1" fontAlgn="base" hangingPunct="1">
              <a:spcBef>
                <a:spcPct val="0"/>
              </a:spcBef>
              <a:spcAft>
                <a:spcPct val="0"/>
              </a:spcAft>
              <a:defRPr sz="3600">
                <a:solidFill>
                  <a:schemeClr val="hlink"/>
                </a:solidFill>
                <a:latin typeface="Arial" charset="0"/>
              </a:defRPr>
            </a:lvl8pPr>
            <a:lvl9pPr marL="1828800" algn="l" rtl="0" eaLnBrk="1" fontAlgn="base" hangingPunct="1">
              <a:spcBef>
                <a:spcPct val="0"/>
              </a:spcBef>
              <a:spcAft>
                <a:spcPct val="0"/>
              </a:spcAft>
              <a:defRPr sz="3600">
                <a:solidFill>
                  <a:schemeClr val="hlink"/>
                </a:solidFill>
                <a:latin typeface="Arial" charset="0"/>
              </a:defRPr>
            </a:lvl9pPr>
          </a:lstStyle>
          <a:p>
            <a:r>
              <a:rPr lang="en-GB" kern="0"/>
              <a:t>Setting the scene</a:t>
            </a:r>
            <a:endParaRPr lang="en-GB" kern="0" dirty="0"/>
          </a:p>
        </p:txBody>
      </p:sp>
      <p:sp>
        <p:nvSpPr>
          <p:cNvPr id="11" name="TextBox 10">
            <a:extLst>
              <a:ext uri="{FF2B5EF4-FFF2-40B4-BE49-F238E27FC236}">
                <a16:creationId xmlns:a16="http://schemas.microsoft.com/office/drawing/2014/main" id="{B6E5B40C-1C6F-85DF-E11F-4FD7B252C101}"/>
              </a:ext>
            </a:extLst>
          </p:cNvPr>
          <p:cNvSpPr txBox="1"/>
          <p:nvPr/>
        </p:nvSpPr>
        <p:spPr>
          <a:xfrm>
            <a:off x="3475857" y="843547"/>
            <a:ext cx="7934971" cy="369332"/>
          </a:xfrm>
          <a:prstGeom prst="rect">
            <a:avLst/>
          </a:prstGeom>
          <a:noFill/>
        </p:spPr>
        <p:txBody>
          <a:bodyPr wrap="square">
            <a:spAutoFit/>
          </a:bodyPr>
          <a:lstStyle/>
          <a:p>
            <a:r>
              <a:rPr lang="en-GB" dirty="0">
                <a:solidFill>
                  <a:schemeClr val="accent1"/>
                </a:solidFill>
                <a:latin typeface="Segoe Print" panose="02000600000000000000" pitchFamily="2" charset="0"/>
              </a:rPr>
              <a:t>Explaining the intention of our winter plans</a:t>
            </a:r>
            <a:r>
              <a:rPr lang="en-GB" sz="1800" dirty="0">
                <a:solidFill>
                  <a:schemeClr val="accent1"/>
                </a:solidFill>
                <a:latin typeface="Segoe Print" panose="02000600000000000000" pitchFamily="2" charset="0"/>
              </a:rPr>
              <a:t> </a:t>
            </a:r>
            <a:endParaRPr lang="en-GB" dirty="0">
              <a:solidFill>
                <a:schemeClr val="accent1"/>
              </a:solidFill>
            </a:endParaRPr>
          </a:p>
        </p:txBody>
      </p:sp>
    </p:spTree>
    <p:extLst>
      <p:ext uri="{BB962C8B-B14F-4D97-AF65-F5344CB8AC3E}">
        <p14:creationId xmlns:p14="http://schemas.microsoft.com/office/powerpoint/2010/main" val="410946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13EA54-15C9-6A93-577C-C6A23AFD7B07}"/>
              </a:ext>
            </a:extLst>
          </p:cNvPr>
          <p:cNvSpPr txBox="1">
            <a:spLocks/>
          </p:cNvSpPr>
          <p:nvPr/>
        </p:nvSpPr>
        <p:spPr>
          <a:xfrm>
            <a:off x="138336" y="11083"/>
            <a:ext cx="7176864" cy="126022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0070C0"/>
                </a:solidFill>
                <a:latin typeface="Arial" panose="020B0604020202020204" pitchFamily="34" charset="0"/>
                <a:cs typeface="Arial" panose="020B0604020202020204" pitchFamily="34" charset="0"/>
              </a:rPr>
              <a:t>What’s different this winter</a:t>
            </a:r>
          </a:p>
        </p:txBody>
      </p:sp>
      <p:sp>
        <p:nvSpPr>
          <p:cNvPr id="4" name="Slide Number Placeholder 2">
            <a:extLst>
              <a:ext uri="{FF2B5EF4-FFF2-40B4-BE49-F238E27FC236}">
                <a16:creationId xmlns:a16="http://schemas.microsoft.com/office/drawing/2014/main" id="{2E7E5C49-202F-15B8-5759-05B675C383D9}"/>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3</a:t>
            </a:fld>
            <a:endParaRPr lang="en-GB"/>
          </a:p>
        </p:txBody>
      </p:sp>
      <p:sp>
        <p:nvSpPr>
          <p:cNvPr id="2" name="TextBox 1">
            <a:extLst>
              <a:ext uri="{FF2B5EF4-FFF2-40B4-BE49-F238E27FC236}">
                <a16:creationId xmlns:a16="http://schemas.microsoft.com/office/drawing/2014/main" id="{371DBD63-E9E3-455A-EABD-878A70D28B93}"/>
              </a:ext>
            </a:extLst>
          </p:cNvPr>
          <p:cNvSpPr txBox="1"/>
          <p:nvPr/>
        </p:nvSpPr>
        <p:spPr>
          <a:xfrm>
            <a:off x="138336" y="795913"/>
            <a:ext cx="7934971" cy="338554"/>
          </a:xfrm>
          <a:prstGeom prst="rect">
            <a:avLst/>
          </a:prstGeom>
          <a:noFill/>
        </p:spPr>
        <p:txBody>
          <a:bodyPr wrap="square">
            <a:spAutoFit/>
          </a:bodyPr>
          <a:lstStyle/>
          <a:p>
            <a:r>
              <a:rPr lang="en-GB" sz="1600" dirty="0">
                <a:solidFill>
                  <a:schemeClr val="accent1"/>
                </a:solidFill>
                <a:latin typeface="Segoe Print" panose="02000600000000000000" pitchFamily="2" charset="0"/>
              </a:rPr>
              <a:t>Delivering the right care, in the right place and at the right time </a:t>
            </a:r>
            <a:endParaRPr lang="en-GB" sz="1600" dirty="0">
              <a:solidFill>
                <a:schemeClr val="accent1"/>
              </a:solidFill>
            </a:endParaRPr>
          </a:p>
        </p:txBody>
      </p:sp>
      <p:pic>
        <p:nvPicPr>
          <p:cNvPr id="5" name="Picture 4" descr="Logo&#10;&#10;Description automatically generated">
            <a:extLst>
              <a:ext uri="{FF2B5EF4-FFF2-40B4-BE49-F238E27FC236}">
                <a16:creationId xmlns:a16="http://schemas.microsoft.com/office/drawing/2014/main" id="{4F4F2999-50CA-4C82-4612-753D1E21DB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500" t="15927" r="12502" b="15926"/>
          <a:stretch/>
        </p:blipFill>
        <p:spPr>
          <a:xfrm>
            <a:off x="7308304" y="260648"/>
            <a:ext cx="1368152" cy="912101"/>
          </a:xfrm>
          <a:prstGeom prst="rect">
            <a:avLst/>
          </a:prstGeom>
        </p:spPr>
      </p:pic>
      <p:sp>
        <p:nvSpPr>
          <p:cNvPr id="10" name="Content Placeholder 2">
            <a:extLst>
              <a:ext uri="{FF2B5EF4-FFF2-40B4-BE49-F238E27FC236}">
                <a16:creationId xmlns:a16="http://schemas.microsoft.com/office/drawing/2014/main" id="{941BDC27-2707-2E1D-DD0A-9485A0325621}"/>
              </a:ext>
            </a:extLst>
          </p:cNvPr>
          <p:cNvSpPr>
            <a:spLocks noGrp="1"/>
          </p:cNvSpPr>
          <p:nvPr>
            <p:ph idx="1"/>
          </p:nvPr>
        </p:nvSpPr>
        <p:spPr>
          <a:xfrm>
            <a:off x="138336" y="5216123"/>
            <a:ext cx="8867328" cy="2542656"/>
          </a:xfrm>
        </p:spPr>
        <p:txBody>
          <a:bodyPr>
            <a:noAutofit/>
          </a:bodyPr>
          <a:lstStyle/>
          <a:p>
            <a:pPr marL="0" lvl="0" indent="0">
              <a:buNone/>
            </a:pPr>
            <a:r>
              <a:rPr lang="en-GB" sz="16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impact from our winter ways of working should:</a:t>
            </a: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Improve care, support, safety and outcomes for our people</a:t>
            </a:r>
          </a:p>
          <a:p>
            <a:pPr>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Redu</a:t>
            </a:r>
            <a:r>
              <a:rPr lang="en-GB" sz="1500" dirty="0">
                <a:solidFill>
                  <a:schemeClr val="accent1"/>
                </a:solidFill>
                <a:latin typeface="Arial"/>
                <a:ea typeface="Calibri" panose="020F0502020204030204" pitchFamily="34" charset="0"/>
                <a:cs typeface="Arial"/>
              </a:rPr>
              <a:t>ce</a:t>
            </a:r>
            <a:r>
              <a:rPr lang="en-GB" sz="1500" dirty="0">
                <a:solidFill>
                  <a:schemeClr val="accent1"/>
                </a:solidFill>
                <a:effectLst/>
                <a:latin typeface="Arial"/>
                <a:ea typeface="Calibri" panose="020F0502020204030204" pitchFamily="34" charset="0"/>
                <a:cs typeface="Arial"/>
              </a:rPr>
              <a:t> Emergency Department (ED) attendance and admissions to </a:t>
            </a:r>
            <a:r>
              <a:rPr lang="en-GB" sz="1500" dirty="0">
                <a:solidFill>
                  <a:schemeClr val="accent1"/>
                </a:solidFill>
                <a:latin typeface="Arial"/>
                <a:ea typeface="Calibri" panose="020F0502020204030204" pitchFamily="34" charset="0"/>
                <a:cs typeface="Arial"/>
              </a:rPr>
              <a:t>Royal Cornwall Hospital </a:t>
            </a:r>
            <a:endParaRPr lang="en-GB" sz="15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Speed up discharge from hospitals, with more packages of care</a:t>
            </a:r>
            <a:r>
              <a:rPr lang="en-GB" sz="1500" dirty="0">
                <a:solidFill>
                  <a:schemeClr val="accent1"/>
                </a:solidFill>
                <a:latin typeface="Arial"/>
                <a:ea typeface="Calibri" panose="020F0502020204030204" pitchFamily="34" charset="0"/>
                <a:cs typeface="Arial"/>
              </a:rPr>
              <a:t> that </a:t>
            </a:r>
            <a:r>
              <a:rPr lang="en-GB" sz="1500" dirty="0">
                <a:solidFill>
                  <a:schemeClr val="accent1"/>
                </a:solidFill>
                <a:effectLst/>
                <a:latin typeface="Arial"/>
                <a:ea typeface="Calibri" panose="020F0502020204030204" pitchFamily="34" charset="0"/>
                <a:cs typeface="Arial"/>
              </a:rPr>
              <a:t>reduces bed occupancy </a:t>
            </a:r>
          </a:p>
          <a:p>
            <a:pPr marL="342900" lvl="0" indent="-342900">
              <a:buFont typeface="Symbol" panose="05050102010706020507" pitchFamily="18" charset="2"/>
              <a:buChar char=""/>
            </a:pPr>
            <a:r>
              <a:rPr lang="en-GB" sz="1500" dirty="0">
                <a:solidFill>
                  <a:schemeClr val="accent1"/>
                </a:solidFill>
                <a:effectLst/>
                <a:latin typeface="Arial"/>
                <a:ea typeface="Calibri" panose="020F0502020204030204" pitchFamily="34" charset="0"/>
                <a:cs typeface="Arial"/>
              </a:rPr>
              <a:t>Reduce ambulance </a:t>
            </a:r>
            <a:r>
              <a:rPr lang="en-GB" sz="1500" dirty="0">
                <a:solidFill>
                  <a:schemeClr val="accent1"/>
                </a:solidFill>
                <a:latin typeface="Arial"/>
                <a:ea typeface="Calibri" panose="020F0502020204030204" pitchFamily="34" charset="0"/>
                <a:cs typeface="Arial"/>
              </a:rPr>
              <a:t>delays, </a:t>
            </a:r>
            <a:r>
              <a:rPr lang="en-GB" sz="1500" dirty="0">
                <a:solidFill>
                  <a:schemeClr val="accent1"/>
                </a:solidFill>
                <a:effectLst/>
                <a:latin typeface="Arial"/>
                <a:ea typeface="Calibri" panose="020F0502020204030204" pitchFamily="34" charset="0"/>
                <a:cs typeface="Arial"/>
              </a:rPr>
              <a:t>improve ambulance response times and ED performance targets</a:t>
            </a:r>
          </a:p>
        </p:txBody>
      </p:sp>
      <p:sp>
        <p:nvSpPr>
          <p:cNvPr id="6" name="TextBox 5">
            <a:extLst>
              <a:ext uri="{FF2B5EF4-FFF2-40B4-BE49-F238E27FC236}">
                <a16:creationId xmlns:a16="http://schemas.microsoft.com/office/drawing/2014/main" id="{57FB49F5-64D4-B0DB-62AE-41BEF5E7CF38}"/>
              </a:ext>
            </a:extLst>
          </p:cNvPr>
          <p:cNvSpPr txBox="1"/>
          <p:nvPr/>
        </p:nvSpPr>
        <p:spPr>
          <a:xfrm>
            <a:off x="230957" y="1344912"/>
            <a:ext cx="2653645" cy="1200329"/>
          </a:xfrm>
          <a:prstGeom prst="rect">
            <a:avLst/>
          </a:prstGeom>
          <a:solidFill>
            <a:schemeClr val="accent2"/>
          </a:solidFill>
        </p:spPr>
        <p:txBody>
          <a:bodyPr wrap="square">
            <a:spAutoFit/>
          </a:bodyPr>
          <a:lstStyle/>
          <a:p>
            <a:pPr lvl="0"/>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dditional on the demand primary care appointments between Dec-March 2024.</a:t>
            </a:r>
          </a:p>
        </p:txBody>
      </p:sp>
      <p:sp>
        <p:nvSpPr>
          <p:cNvPr id="8" name="TextBox 7">
            <a:extLst>
              <a:ext uri="{FF2B5EF4-FFF2-40B4-BE49-F238E27FC236}">
                <a16:creationId xmlns:a16="http://schemas.microsoft.com/office/drawing/2014/main" id="{70E3EF9F-995E-E863-5138-3CA472C10212}"/>
              </a:ext>
            </a:extLst>
          </p:cNvPr>
          <p:cNvSpPr txBox="1"/>
          <p:nvPr/>
        </p:nvSpPr>
        <p:spPr>
          <a:xfrm>
            <a:off x="2994582" y="1344911"/>
            <a:ext cx="2653645" cy="923330"/>
          </a:xfrm>
          <a:prstGeom prst="rect">
            <a:avLst/>
          </a:prstGeom>
          <a:solidFill>
            <a:schemeClr val="accent1"/>
          </a:solidFill>
        </p:spPr>
        <p:txBody>
          <a:bodyPr wrap="square">
            <a:spAutoFit/>
          </a:bodyPr>
          <a:lstStyle/>
          <a:p>
            <a:r>
              <a:rPr lang="en-GB" sz="1800" dirty="0">
                <a:solidFill>
                  <a:schemeClr val="bg1"/>
                </a:solidFill>
                <a:latin typeface="Arial"/>
                <a:ea typeface="Calibri" panose="020F0502020204030204" pitchFamily="34" charset="0"/>
                <a:cs typeface="Arial"/>
              </a:rPr>
              <a:t>Extra </a:t>
            </a:r>
            <a:r>
              <a:rPr lang="en-GB" sz="1800" dirty="0">
                <a:solidFill>
                  <a:schemeClr val="bg1"/>
                </a:solidFill>
                <a:effectLst/>
                <a:latin typeface="Arial"/>
                <a:ea typeface="Calibri" panose="020F0502020204030204" pitchFamily="34" charset="0"/>
                <a:cs typeface="Arial"/>
              </a:rPr>
              <a:t>places in </a:t>
            </a:r>
            <a:r>
              <a:rPr lang="en-GB" sz="1800" dirty="0">
                <a:solidFill>
                  <a:schemeClr val="bg1"/>
                </a:solidFill>
                <a:latin typeface="Arial"/>
                <a:ea typeface="Calibri" panose="020F0502020204030204" pitchFamily="34" charset="0"/>
                <a:cs typeface="Arial"/>
              </a:rPr>
              <a:t>CATUs</a:t>
            </a:r>
            <a:r>
              <a:rPr lang="en-GB" sz="1800" dirty="0">
                <a:solidFill>
                  <a:schemeClr val="bg1"/>
                </a:solidFill>
                <a:effectLst/>
                <a:latin typeface="Arial"/>
                <a:ea typeface="Calibri" panose="020F0502020204030204" pitchFamily="34" charset="0"/>
                <a:cs typeface="Arial"/>
              </a:rPr>
              <a:t> </a:t>
            </a:r>
            <a:r>
              <a:rPr lang="en-GB" sz="1800" dirty="0">
                <a:solidFill>
                  <a:schemeClr val="bg1"/>
                </a:solidFill>
                <a:latin typeface="Arial"/>
                <a:ea typeface="Calibri" panose="020F0502020204030204" pitchFamily="34" charset="0"/>
                <a:cs typeface="Arial"/>
              </a:rPr>
              <a:t>to</a:t>
            </a:r>
            <a:r>
              <a:rPr lang="en-GB" sz="1800" dirty="0">
                <a:solidFill>
                  <a:schemeClr val="bg1"/>
                </a:solidFill>
                <a:effectLst/>
                <a:latin typeface="Arial"/>
                <a:ea typeface="Calibri" panose="020F0502020204030204" pitchFamily="34" charset="0"/>
                <a:cs typeface="Arial"/>
              </a:rPr>
              <a:t> provide </a:t>
            </a:r>
            <a:r>
              <a:rPr lang="en-GB" sz="1800" dirty="0">
                <a:solidFill>
                  <a:schemeClr val="bg1"/>
                </a:solidFill>
                <a:effectLst/>
                <a:latin typeface="Arial"/>
                <a:ea typeface="Times New Roman" panose="02020603050405020304" pitchFamily="18" charset="0"/>
                <a:cs typeface="Arial"/>
              </a:rPr>
              <a:t>an alternative place </a:t>
            </a:r>
            <a:r>
              <a:rPr lang="en-GB" sz="1800" dirty="0">
                <a:solidFill>
                  <a:schemeClr val="bg1"/>
                </a:solidFill>
                <a:latin typeface="Arial"/>
                <a:ea typeface="Times New Roman" panose="02020603050405020304" pitchFamily="18" charset="0"/>
                <a:cs typeface="Arial"/>
              </a:rPr>
              <a:t>for patients </a:t>
            </a:r>
            <a:endParaRPr lang="en-GB" sz="1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BE52E695-6593-FDC6-159F-9A8BCA269AB2}"/>
              </a:ext>
            </a:extLst>
          </p:cNvPr>
          <p:cNvSpPr txBox="1"/>
          <p:nvPr/>
        </p:nvSpPr>
        <p:spPr>
          <a:xfrm>
            <a:off x="230957" y="2618841"/>
            <a:ext cx="2653645" cy="1200329"/>
          </a:xfrm>
          <a:prstGeom prst="rect">
            <a:avLst/>
          </a:prstGeom>
          <a:solidFill>
            <a:schemeClr val="accent1"/>
          </a:solidFill>
        </p:spPr>
        <p:txBody>
          <a:bodyPr wrap="square">
            <a:spAutoFit/>
          </a:bodyPr>
          <a:lstStyle/>
          <a:p>
            <a:r>
              <a:rPr lang="en-GB" sz="1800" dirty="0">
                <a:solidFill>
                  <a:schemeClr val="bg1"/>
                </a:solidFill>
                <a:effectLst/>
                <a:latin typeface="Arial"/>
                <a:ea typeface="Calibri" panose="020F0502020204030204" pitchFamily="34" charset="0"/>
                <a:cs typeface="Arial"/>
              </a:rPr>
              <a:t>A new Care Co-ordination Hub (CCH) used by SWAST</a:t>
            </a:r>
            <a:r>
              <a:rPr lang="en-GB" sz="1800" dirty="0">
                <a:solidFill>
                  <a:schemeClr val="bg1"/>
                </a:solidFill>
                <a:latin typeface="Arial"/>
                <a:ea typeface="Calibri" panose="020F0502020204030204" pitchFamily="34" charset="0"/>
                <a:cs typeface="Arial"/>
              </a:rPr>
              <a:t> and Kernow Health CIC</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64688E6-2565-B736-87E3-02902966FAE3}"/>
              </a:ext>
            </a:extLst>
          </p:cNvPr>
          <p:cNvSpPr txBox="1"/>
          <p:nvPr/>
        </p:nvSpPr>
        <p:spPr>
          <a:xfrm>
            <a:off x="2994581" y="2341840"/>
            <a:ext cx="2653645" cy="1200329"/>
          </a:xfrm>
          <a:prstGeom prst="rect">
            <a:avLst/>
          </a:prstGeom>
          <a:solidFill>
            <a:schemeClr val="accent2"/>
          </a:solidFill>
        </p:spPr>
        <p:txBody>
          <a:bodyPr wrap="square">
            <a:spAutoFit/>
          </a:bodyPr>
          <a:lstStyle/>
          <a:p>
            <a:r>
              <a:rPr lang="en-GB" sz="1800" dirty="0">
                <a:solidFill>
                  <a:schemeClr val="bg1"/>
                </a:solidFill>
                <a:latin typeface="Arial"/>
                <a:ea typeface="Calibri" panose="020F0502020204030204" pitchFamily="34" charset="0"/>
                <a:cs typeface="Arial"/>
              </a:rPr>
              <a:t>Extended use of Integrated Transfer of Care Hubs (</a:t>
            </a:r>
            <a:r>
              <a:rPr lang="en-GB" sz="1800" dirty="0" err="1">
                <a:solidFill>
                  <a:schemeClr val="bg1"/>
                </a:solidFill>
                <a:latin typeface="Arial"/>
                <a:ea typeface="Calibri" panose="020F0502020204030204" pitchFamily="34" charset="0"/>
                <a:cs typeface="Arial"/>
              </a:rPr>
              <a:t>IToCH</a:t>
            </a:r>
            <a:r>
              <a:rPr lang="en-GB" sz="1800" dirty="0">
                <a:solidFill>
                  <a:schemeClr val="bg1"/>
                </a:solidFill>
                <a:latin typeface="Arial"/>
                <a:ea typeface="Calibri" panose="020F0502020204030204" pitchFamily="34" charset="0"/>
                <a:cs typeface="Arial"/>
              </a:rPr>
              <a:t>) 7 days a week, 8am-8pm</a:t>
            </a:r>
          </a:p>
        </p:txBody>
      </p:sp>
      <p:sp>
        <p:nvSpPr>
          <p:cNvPr id="12" name="TextBox 11">
            <a:extLst>
              <a:ext uri="{FF2B5EF4-FFF2-40B4-BE49-F238E27FC236}">
                <a16:creationId xmlns:a16="http://schemas.microsoft.com/office/drawing/2014/main" id="{ACEA6194-92B3-7805-B75B-2A57678A6688}"/>
              </a:ext>
            </a:extLst>
          </p:cNvPr>
          <p:cNvSpPr txBox="1"/>
          <p:nvPr/>
        </p:nvSpPr>
        <p:spPr>
          <a:xfrm>
            <a:off x="5758207" y="1344911"/>
            <a:ext cx="2653645" cy="646331"/>
          </a:xfrm>
          <a:prstGeom prst="rect">
            <a:avLst/>
          </a:prstGeom>
          <a:solidFill>
            <a:schemeClr val="accent2"/>
          </a:solidFill>
        </p:spPr>
        <p:txBody>
          <a:bodyPr wrap="square">
            <a:spAutoFit/>
          </a:bodyPr>
          <a:lstStyle/>
          <a:p>
            <a:r>
              <a:rPr lang="en-GB" sz="1800" dirty="0">
                <a:solidFill>
                  <a:schemeClr val="bg1"/>
                </a:solidFill>
                <a:latin typeface="Arial"/>
                <a:ea typeface="Calibri" panose="020F0502020204030204" pitchFamily="34" charset="0"/>
                <a:cs typeface="Times New Roman"/>
              </a:rPr>
              <a:t>C</a:t>
            </a:r>
            <a:r>
              <a:rPr lang="en-GB" sz="1800" dirty="0">
                <a:solidFill>
                  <a:schemeClr val="bg1"/>
                </a:solidFill>
                <a:effectLst/>
                <a:latin typeface="Arial"/>
                <a:ea typeface="Calibri" panose="020F0502020204030204" pitchFamily="34" charset="0"/>
                <a:cs typeface="Times New Roman"/>
              </a:rPr>
              <a:t>apacity for 212 people in virtual wards</a:t>
            </a:r>
          </a:p>
        </p:txBody>
      </p:sp>
      <p:sp>
        <p:nvSpPr>
          <p:cNvPr id="13" name="TextBox 12">
            <a:extLst>
              <a:ext uri="{FF2B5EF4-FFF2-40B4-BE49-F238E27FC236}">
                <a16:creationId xmlns:a16="http://schemas.microsoft.com/office/drawing/2014/main" id="{DA8FE15C-022A-FB06-0084-D663F8B6929F}"/>
              </a:ext>
            </a:extLst>
          </p:cNvPr>
          <p:cNvSpPr txBox="1"/>
          <p:nvPr/>
        </p:nvSpPr>
        <p:spPr>
          <a:xfrm>
            <a:off x="5758205" y="2096208"/>
            <a:ext cx="2653645" cy="1200329"/>
          </a:xfrm>
          <a:prstGeom prst="rect">
            <a:avLst/>
          </a:prstGeom>
          <a:solidFill>
            <a:schemeClr val="accent1"/>
          </a:solidFill>
        </p:spPr>
        <p:txBody>
          <a:bodyPr wrap="square">
            <a:spAutoFit/>
          </a:bodyPr>
          <a:lstStyle/>
          <a:p>
            <a:r>
              <a:rPr lang="en-GB" sz="1800" dirty="0">
                <a:solidFill>
                  <a:schemeClr val="bg1"/>
                </a:solidFill>
                <a:latin typeface="Arial"/>
                <a:ea typeface="Calibri" panose="020F0502020204030204" pitchFamily="34" charset="0"/>
                <a:cs typeface="Arial"/>
              </a:rPr>
              <a:t>A central phone number for staff to use to access the CCH and </a:t>
            </a:r>
            <a:r>
              <a:rPr lang="en-GB" sz="1800" dirty="0" err="1">
                <a:solidFill>
                  <a:schemeClr val="bg1"/>
                </a:solidFill>
                <a:latin typeface="Arial"/>
                <a:ea typeface="Calibri" panose="020F0502020204030204" pitchFamily="34" charset="0"/>
                <a:cs typeface="Arial"/>
              </a:rPr>
              <a:t>IToCHs</a:t>
            </a:r>
            <a:endParaRPr lang="en-GB" sz="1800" dirty="0">
              <a:solidFill>
                <a:schemeClr val="bg1"/>
              </a:solidFill>
              <a:latin typeface="Arial"/>
              <a:ea typeface="Calibri" panose="020F0502020204030204" pitchFamily="34" charset="0"/>
              <a:cs typeface="Arial"/>
            </a:endParaRPr>
          </a:p>
        </p:txBody>
      </p:sp>
      <p:sp>
        <p:nvSpPr>
          <p:cNvPr id="14" name="TextBox 13">
            <a:extLst>
              <a:ext uri="{FF2B5EF4-FFF2-40B4-BE49-F238E27FC236}">
                <a16:creationId xmlns:a16="http://schemas.microsoft.com/office/drawing/2014/main" id="{A5E4AF7A-A269-3199-4930-2A7C13C64BFD}"/>
              </a:ext>
            </a:extLst>
          </p:cNvPr>
          <p:cNvSpPr txBox="1"/>
          <p:nvPr/>
        </p:nvSpPr>
        <p:spPr>
          <a:xfrm>
            <a:off x="2994580" y="3665194"/>
            <a:ext cx="2653645" cy="1200329"/>
          </a:xfrm>
          <a:prstGeom prst="rect">
            <a:avLst/>
          </a:prstGeom>
          <a:solidFill>
            <a:schemeClr val="accent1"/>
          </a:solidFill>
        </p:spPr>
        <p:txBody>
          <a:bodyPr wrap="square">
            <a:spAutoFit/>
          </a:bodyPr>
          <a:lstStyle/>
          <a:p>
            <a:r>
              <a:rPr lang="en-GB" sz="1800" dirty="0">
                <a:solidFill>
                  <a:schemeClr val="bg1"/>
                </a:solidFill>
                <a:effectLst/>
                <a:latin typeface="Arial"/>
                <a:ea typeface="Calibri" panose="020F0502020204030204" pitchFamily="34" charset="0"/>
                <a:cs typeface="Arial"/>
              </a:rPr>
              <a:t>New </a:t>
            </a:r>
            <a:r>
              <a:rPr lang="en-GB" sz="1800" dirty="0">
                <a:solidFill>
                  <a:schemeClr val="bg1"/>
                </a:solidFill>
                <a:latin typeface="Arial"/>
                <a:ea typeface="Calibri" panose="020F0502020204030204" pitchFamily="34" charset="0"/>
                <a:cs typeface="Arial"/>
              </a:rPr>
              <a:t>X-ray</a:t>
            </a:r>
            <a:r>
              <a:rPr lang="en-GB" sz="1800" dirty="0">
                <a:solidFill>
                  <a:schemeClr val="bg1"/>
                </a:solidFill>
                <a:effectLst/>
                <a:latin typeface="Arial"/>
                <a:ea typeface="Calibri" panose="020F0502020204030204" pitchFamily="34" charset="0"/>
                <a:cs typeface="Arial"/>
              </a:rPr>
              <a:t> car in the West ICA able to </a:t>
            </a:r>
            <a:r>
              <a:rPr lang="en-GB" sz="1800" dirty="0">
                <a:solidFill>
                  <a:schemeClr val="bg1"/>
                </a:solidFill>
                <a:latin typeface="Arial"/>
                <a:ea typeface="Calibri" panose="020F0502020204030204" pitchFamily="34" charset="0"/>
                <a:cs typeface="Arial"/>
              </a:rPr>
              <a:t>X-ray</a:t>
            </a:r>
            <a:r>
              <a:rPr lang="en-GB" sz="1800" dirty="0">
                <a:solidFill>
                  <a:schemeClr val="bg1"/>
                </a:solidFill>
                <a:effectLst/>
                <a:latin typeface="Arial"/>
                <a:ea typeface="Calibri" panose="020F0502020204030204" pitchFamily="34" charset="0"/>
                <a:cs typeface="Arial"/>
              </a:rPr>
              <a:t> patients at home/care homes</a:t>
            </a:r>
          </a:p>
        </p:txBody>
      </p:sp>
      <p:sp>
        <p:nvSpPr>
          <p:cNvPr id="15" name="TextBox 14">
            <a:extLst>
              <a:ext uri="{FF2B5EF4-FFF2-40B4-BE49-F238E27FC236}">
                <a16:creationId xmlns:a16="http://schemas.microsoft.com/office/drawing/2014/main" id="{E6AB371E-768B-81C1-A633-7AA1C49411C4}"/>
              </a:ext>
            </a:extLst>
          </p:cNvPr>
          <p:cNvSpPr txBox="1"/>
          <p:nvPr/>
        </p:nvSpPr>
        <p:spPr>
          <a:xfrm>
            <a:off x="5758205" y="3388195"/>
            <a:ext cx="2653645" cy="1200329"/>
          </a:xfrm>
          <a:prstGeom prst="rect">
            <a:avLst/>
          </a:prstGeom>
          <a:solidFill>
            <a:schemeClr val="accent2"/>
          </a:solidFill>
        </p:spPr>
        <p:txBody>
          <a:bodyPr wrap="square">
            <a:spAutoFit/>
          </a:bodyPr>
          <a:lstStyle/>
          <a:p>
            <a:r>
              <a:rPr lang="en-GB" sz="1800" dirty="0">
                <a:solidFill>
                  <a:schemeClr val="bg1"/>
                </a:solidFill>
                <a:effectLst/>
                <a:latin typeface="Arial"/>
                <a:ea typeface="Calibri" panose="020F0502020204030204" pitchFamily="34" charset="0"/>
                <a:cs typeface="Arial"/>
              </a:rPr>
              <a:t>New Right Care car </a:t>
            </a:r>
            <a:r>
              <a:rPr lang="en-GB" sz="1800" dirty="0">
                <a:solidFill>
                  <a:schemeClr val="bg1"/>
                </a:solidFill>
                <a:latin typeface="Arial"/>
                <a:ea typeface="Calibri" panose="020F0502020204030204" pitchFamily="34" charset="0"/>
                <a:cs typeface="Arial"/>
              </a:rPr>
              <a:t>to provide an urgent response to patients in their own homes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E5144A2-24EA-9946-567D-721C5F4019CD}"/>
              </a:ext>
            </a:extLst>
          </p:cNvPr>
          <p:cNvSpPr txBox="1"/>
          <p:nvPr/>
        </p:nvSpPr>
        <p:spPr>
          <a:xfrm>
            <a:off x="230955" y="3908259"/>
            <a:ext cx="2653645" cy="1200329"/>
          </a:xfrm>
          <a:prstGeom prst="rect">
            <a:avLst/>
          </a:prstGeom>
          <a:solidFill>
            <a:schemeClr val="accent2"/>
          </a:solidFill>
        </p:spPr>
        <p:txBody>
          <a:bodyPr wrap="square">
            <a:spAutoFit/>
          </a:bodyPr>
          <a:lstStyle/>
          <a:p>
            <a:r>
              <a:rPr lang="en-GB" sz="1800" dirty="0">
                <a:solidFill>
                  <a:schemeClr val="bg1"/>
                </a:solidFill>
                <a:latin typeface="Arial"/>
                <a:ea typeface="Calibri" panose="020F0502020204030204" pitchFamily="34" charset="0"/>
                <a:cs typeface="Times New Roman"/>
              </a:rPr>
              <a:t>Additional packages of care and by February, the development of a dementia hub</a:t>
            </a:r>
            <a:endParaRPr lang="en-GB" sz="1800" dirty="0">
              <a:solidFill>
                <a:schemeClr val="bg1"/>
              </a:solidFill>
              <a:effectLst/>
              <a:latin typeface="Arial"/>
              <a:ea typeface="Calibri" panose="020F0502020204030204" pitchFamily="34" charset="0"/>
              <a:cs typeface="Times New Roman"/>
            </a:endParaRPr>
          </a:p>
        </p:txBody>
      </p:sp>
    </p:spTree>
    <p:extLst>
      <p:ext uri="{BB962C8B-B14F-4D97-AF65-F5344CB8AC3E}">
        <p14:creationId xmlns:p14="http://schemas.microsoft.com/office/powerpoint/2010/main" val="177224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55F7-A04A-54C2-6680-2E07A771CBA7}"/>
              </a:ext>
            </a:extLst>
          </p:cNvPr>
          <p:cNvSpPr>
            <a:spLocks noGrp="1"/>
          </p:cNvSpPr>
          <p:nvPr>
            <p:ph type="title"/>
          </p:nvPr>
        </p:nvSpPr>
        <p:spPr>
          <a:xfrm>
            <a:off x="323751" y="2875888"/>
            <a:ext cx="2344164" cy="1473195"/>
          </a:xfrm>
          <a:solidFill>
            <a:schemeClr val="accent6"/>
          </a:solidFill>
        </p:spPr>
        <p:txBody>
          <a:bodyPr>
            <a:normAutofit fontScale="90000"/>
          </a:bodyPr>
          <a:lstStyle/>
          <a:p>
            <a:pPr algn="ctr"/>
            <a: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t>SWASFT Care </a:t>
            </a:r>
            <a:b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t>Co-ordination Hub</a:t>
            </a:r>
            <a:b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GB" sz="1200" b="0" dirty="0">
                <a:solidFill>
                  <a:schemeClr val="bg1"/>
                </a:solidFill>
                <a:latin typeface="Arial" panose="020B0604020202020204" pitchFamily="34" charset="0"/>
                <a:ea typeface="Times New Roman" panose="02020603050405020304" pitchFamily="18" charset="0"/>
                <a:cs typeface="Arial" panose="020B0604020202020204" pitchFamily="34" charset="0"/>
              </a:rPr>
              <a:t>Empowers </a:t>
            </a:r>
            <a:r>
              <a:rPr lang="en-GB" sz="1200" b="0" dirty="0">
                <a:solidFill>
                  <a:schemeClr val="bg1"/>
                </a:solidFill>
                <a:latin typeface="Arial"/>
                <a:ea typeface="Calibri" panose="020F0502020204030204" pitchFamily="34" charset="0"/>
                <a:cs typeface="Arial"/>
              </a:rPr>
              <a:t>staff to access multiple community pathways, with the aim to increasing community referrals, reducing the time at scene for staff and getting ambulances to other patients more quickly.</a:t>
            </a:r>
            <a:endParaRPr lang="en-GB" sz="1200" dirty="0">
              <a:solidFill>
                <a:schemeClr val="bg1"/>
              </a:solidFill>
            </a:endParaRPr>
          </a:p>
        </p:txBody>
      </p:sp>
      <p:sp>
        <p:nvSpPr>
          <p:cNvPr id="5" name="Slide Number Placeholder 2">
            <a:extLst>
              <a:ext uri="{FF2B5EF4-FFF2-40B4-BE49-F238E27FC236}">
                <a16:creationId xmlns:a16="http://schemas.microsoft.com/office/drawing/2014/main" id="{78941C37-8711-20AD-9DEC-0A3A96102734}"/>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4</a:t>
            </a:fld>
            <a:endParaRPr lang="en-GB"/>
          </a:p>
        </p:txBody>
      </p:sp>
      <p:pic>
        <p:nvPicPr>
          <p:cNvPr id="1026" name="Picture 2">
            <a:extLst>
              <a:ext uri="{FF2B5EF4-FFF2-40B4-BE49-F238E27FC236}">
                <a16:creationId xmlns:a16="http://schemas.microsoft.com/office/drawing/2014/main" id="{B617E096-B24B-32D1-77CA-4C4B7DE9A89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3394"/>
          <a:stretch/>
        </p:blipFill>
        <p:spPr bwMode="auto">
          <a:xfrm>
            <a:off x="323752" y="1703946"/>
            <a:ext cx="2344163" cy="11894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AFA484-9EE7-F993-CD53-7EE6A25F7090}"/>
              </a:ext>
            </a:extLst>
          </p:cNvPr>
          <p:cNvSpPr txBox="1"/>
          <p:nvPr/>
        </p:nvSpPr>
        <p:spPr>
          <a:xfrm>
            <a:off x="6451804" y="80764"/>
            <a:ext cx="2445147" cy="1569660"/>
          </a:xfrm>
          <a:prstGeom prst="rect">
            <a:avLst/>
          </a:prstGeom>
          <a:solidFill>
            <a:schemeClr val="accent2"/>
          </a:solidFill>
        </p:spPr>
        <p:txBody>
          <a:bodyPr wrap="square">
            <a:spAutoFit/>
          </a:bodyPr>
          <a:lstStyle/>
          <a:p>
            <a:pPr marL="0" indent="0">
              <a:buNone/>
            </a:pP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Extra GP appointments at new primary care hubs  </a:t>
            </a:r>
            <a:b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Primary care hubs </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are being set up across Cornwall to ease the daily demand on General Practice (GP) and allow patients with long term conditions to be proactively managed </a:t>
            </a: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over</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winter. </a:t>
            </a:r>
            <a:endParaRPr lang="en-GB" sz="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D3CBFEA-05DA-2195-3DC6-69EE21A350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969"/>
          <a:stretch/>
        </p:blipFill>
        <p:spPr>
          <a:xfrm>
            <a:off x="196287" y="4374788"/>
            <a:ext cx="2593157" cy="1317302"/>
          </a:xfrm>
          <a:prstGeom prst="rect">
            <a:avLst/>
          </a:prstGeom>
        </p:spPr>
      </p:pic>
      <p:sp>
        <p:nvSpPr>
          <p:cNvPr id="8" name="TextBox 7">
            <a:extLst>
              <a:ext uri="{FF2B5EF4-FFF2-40B4-BE49-F238E27FC236}">
                <a16:creationId xmlns:a16="http://schemas.microsoft.com/office/drawing/2014/main" id="{F4F5FC58-ECE2-0762-C57E-751BF870F067}"/>
              </a:ext>
            </a:extLst>
          </p:cNvPr>
          <p:cNvSpPr txBox="1"/>
          <p:nvPr/>
        </p:nvSpPr>
        <p:spPr>
          <a:xfrm>
            <a:off x="196287" y="5586589"/>
            <a:ext cx="2593158" cy="1200329"/>
          </a:xfrm>
          <a:prstGeom prst="rect">
            <a:avLst/>
          </a:prstGeom>
          <a:solidFill>
            <a:schemeClr val="accent1"/>
          </a:solidFill>
        </p:spPr>
        <p:txBody>
          <a:bodyPr wrap="square">
            <a:spAutoFit/>
          </a:bodyPr>
          <a:lstStyle/>
          <a:p>
            <a:pPr marL="0" indent="0" algn="ctr">
              <a:buNone/>
            </a:pPr>
            <a:r>
              <a:rPr lang="en-GB" sz="1200" b="1" dirty="0">
                <a:solidFill>
                  <a:schemeClr val="bg1"/>
                </a:solidFill>
                <a:latin typeface="Arial"/>
                <a:ea typeface="Calibri" panose="020F0502020204030204" pitchFamily="34" charset="0"/>
                <a:cs typeface="Arial"/>
              </a:rPr>
              <a:t>Community Assessment and Treatment Units (CATUs) </a:t>
            </a:r>
            <a:r>
              <a:rPr lang="en-GB" sz="1200" dirty="0">
                <a:solidFill>
                  <a:schemeClr val="bg1"/>
                </a:solidFill>
                <a:latin typeface="Arial"/>
                <a:ea typeface="Calibri" panose="020F0502020204030204" pitchFamily="34" charset="0"/>
                <a:cs typeface="Arial"/>
              </a:rPr>
              <a:t>provide an alternative for assessing older people in </a:t>
            </a:r>
            <a:r>
              <a:rPr lang="en-GB" sz="1200" dirty="0" err="1">
                <a:solidFill>
                  <a:schemeClr val="bg1"/>
                </a:solidFill>
                <a:effectLst/>
                <a:latin typeface="Arial"/>
                <a:ea typeface="Times New Roman" panose="02020603050405020304" pitchFamily="18" charset="0"/>
                <a:cs typeface="Arial"/>
              </a:rPr>
              <a:t>Bodmin</a:t>
            </a:r>
            <a:r>
              <a:rPr lang="en-GB" sz="1200" dirty="0">
                <a:solidFill>
                  <a:schemeClr val="bg1"/>
                </a:solidFill>
                <a:effectLst/>
                <a:latin typeface="Arial"/>
                <a:ea typeface="Times New Roman" panose="02020603050405020304" pitchFamily="18" charset="0"/>
                <a:cs typeface="Arial"/>
              </a:rPr>
              <a:t>, </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Camborne and Redruth and </a:t>
            </a:r>
            <a:b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West Cornwall Hospital</a:t>
            </a:r>
          </a:p>
        </p:txBody>
      </p:sp>
      <p:pic>
        <p:nvPicPr>
          <p:cNvPr id="11" name="Picture 2">
            <a:extLst>
              <a:ext uri="{FF2B5EF4-FFF2-40B4-BE49-F238E27FC236}">
                <a16:creationId xmlns:a16="http://schemas.microsoft.com/office/drawing/2014/main" id="{5DDCD0F1-60F5-EA4B-4F7B-5AA0A17883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4719" y="4250174"/>
            <a:ext cx="2344164" cy="15622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97AFAB9-5ACD-3676-9E97-030CCE59C6CC}"/>
              </a:ext>
            </a:extLst>
          </p:cNvPr>
          <p:cNvSpPr txBox="1"/>
          <p:nvPr/>
        </p:nvSpPr>
        <p:spPr>
          <a:xfrm>
            <a:off x="3289730" y="5771255"/>
            <a:ext cx="2514142" cy="1015663"/>
          </a:xfrm>
          <a:prstGeom prst="rect">
            <a:avLst/>
          </a:prstGeom>
          <a:solidFill>
            <a:srgbClr val="FFFF00"/>
          </a:solidFill>
        </p:spPr>
        <p:txBody>
          <a:bodyPr wrap="square">
            <a:spAutoFit/>
          </a:bodyPr>
          <a:lstStyle/>
          <a:p>
            <a:pPr lvl="0" algn="ctr"/>
            <a:r>
              <a:rPr lang="en-GB" sz="1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Community Gateway service</a:t>
            </a:r>
            <a:br>
              <a:rPr lang="en-GB" sz="1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br>
            <a:r>
              <a:rPr lang="en-GB"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Open everyday </a:t>
            </a:r>
            <a:r>
              <a:rPr lang="en-GB" sz="1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to help residents and health professionals to find community based support tailored to people’s individual needs.  </a:t>
            </a:r>
            <a:endParaRPr lang="en-GB"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2" descr="Image shows activity within a community hub">
            <a:extLst>
              <a:ext uri="{FF2B5EF4-FFF2-40B4-BE49-F238E27FC236}">
                <a16:creationId xmlns:a16="http://schemas.microsoft.com/office/drawing/2014/main" id="{10D39137-B664-2AB8-55F0-ABA8199FAC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4160" y="1865494"/>
            <a:ext cx="2691140" cy="17940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8A95762-8C51-3A13-8D97-49232326ED4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66293" t="41327" r="17184" b="35337"/>
          <a:stretch/>
        </p:blipFill>
        <p:spPr>
          <a:xfrm>
            <a:off x="6304159" y="2807022"/>
            <a:ext cx="1073137" cy="852565"/>
          </a:xfrm>
          <a:prstGeom prst="rect">
            <a:avLst/>
          </a:prstGeom>
        </p:spPr>
      </p:pic>
      <p:pic>
        <p:nvPicPr>
          <p:cNvPr id="20" name="Picture 19" descr="A yellow and white poster with text&#10;&#10;Description automatically generated">
            <a:extLst>
              <a:ext uri="{FF2B5EF4-FFF2-40B4-BE49-F238E27FC236}">
                <a16:creationId xmlns:a16="http://schemas.microsoft.com/office/drawing/2014/main" id="{3A645CDD-8A67-FD00-BEF6-515C21D15D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33293" y="154040"/>
            <a:ext cx="1418511" cy="1418511"/>
          </a:xfrm>
          <a:prstGeom prst="rect">
            <a:avLst/>
          </a:prstGeom>
        </p:spPr>
      </p:pic>
      <p:sp>
        <p:nvSpPr>
          <p:cNvPr id="22" name="TextBox 21">
            <a:extLst>
              <a:ext uri="{FF2B5EF4-FFF2-40B4-BE49-F238E27FC236}">
                <a16:creationId xmlns:a16="http://schemas.microsoft.com/office/drawing/2014/main" id="{F98BE441-FEBB-88C5-9D47-EB2389112C05}"/>
              </a:ext>
            </a:extLst>
          </p:cNvPr>
          <p:cNvSpPr txBox="1"/>
          <p:nvPr/>
        </p:nvSpPr>
        <p:spPr>
          <a:xfrm>
            <a:off x="6304159" y="3641036"/>
            <a:ext cx="2691140" cy="1569660"/>
          </a:xfrm>
          <a:prstGeom prst="rect">
            <a:avLst/>
          </a:prstGeom>
          <a:solidFill>
            <a:srgbClr val="00B0F0"/>
          </a:solidFill>
        </p:spPr>
        <p:txBody>
          <a:bodyPr wrap="square">
            <a:spAutoFit/>
          </a:bodyPr>
          <a:lstStyle/>
          <a:p>
            <a:pPr algn="ctr"/>
            <a:r>
              <a:rPr lang="en-GB"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Community hubs</a:t>
            </a:r>
            <a:b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Our network of </a:t>
            </a:r>
            <a:r>
              <a:rPr lang="en-GB" sz="1200" b="1" dirty="0">
                <a:solidFill>
                  <a:schemeClr val="bg1"/>
                </a:solidFill>
                <a:latin typeface="Arial" panose="020B0604020202020204" pitchFamily="34" charset="0"/>
                <a:ea typeface="Times New Roman" panose="02020603050405020304" pitchFamily="18" charset="0"/>
                <a:cs typeface="Arial" panose="020B0604020202020204" pitchFamily="34" charset="0"/>
              </a:rPr>
              <a:t>50</a:t>
            </a:r>
            <a:r>
              <a:rPr lang="en-GB"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GB"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community hubs</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 </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offer our people the chance to get help and support with mental, physical health and wellbeing including tackling loneliness and isolation with a schedule of regular events and activities. </a:t>
            </a:r>
          </a:p>
        </p:txBody>
      </p:sp>
      <p:sp>
        <p:nvSpPr>
          <p:cNvPr id="24" name="TextBox 23">
            <a:extLst>
              <a:ext uri="{FF2B5EF4-FFF2-40B4-BE49-F238E27FC236}">
                <a16:creationId xmlns:a16="http://schemas.microsoft.com/office/drawing/2014/main" id="{9057AEE2-B61C-93CA-5902-D623763D4B28}"/>
              </a:ext>
            </a:extLst>
          </p:cNvPr>
          <p:cNvSpPr txBox="1"/>
          <p:nvPr/>
        </p:nvSpPr>
        <p:spPr>
          <a:xfrm>
            <a:off x="6304160" y="5281688"/>
            <a:ext cx="2691139" cy="1384995"/>
          </a:xfrm>
          <a:prstGeom prst="rect">
            <a:avLst/>
          </a:prstGeom>
          <a:solidFill>
            <a:srgbClr val="CC0099"/>
          </a:solidFill>
        </p:spPr>
        <p:txBody>
          <a:bodyPr wrap="square">
            <a:spAutoFit/>
          </a:bodyPr>
          <a:lstStyle/>
          <a:p>
            <a:pPr marL="0" indent="0" algn="ctr">
              <a:buNone/>
            </a:pPr>
            <a:r>
              <a:rPr lang="en-GB" sz="1200" b="1" dirty="0">
                <a:solidFill>
                  <a:schemeClr val="bg1"/>
                </a:solidFill>
                <a:latin typeface="Arial"/>
                <a:ea typeface="Times New Roman" panose="02020603050405020304" pitchFamily="18" charset="0"/>
                <a:cs typeface="Arial"/>
              </a:rPr>
              <a:t>Integrated Transfer of Care Hub</a:t>
            </a:r>
            <a:br>
              <a:rPr lang="en-GB" sz="1200" b="1" dirty="0">
                <a:solidFill>
                  <a:schemeClr val="bg1"/>
                </a:solidFill>
                <a:latin typeface="Arial"/>
                <a:ea typeface="Times New Roman" panose="02020603050405020304" pitchFamily="18" charset="0"/>
                <a:cs typeface="Arial"/>
              </a:rPr>
            </a:br>
            <a:r>
              <a:rPr lang="en-GB" sz="1200" dirty="0">
                <a:solidFill>
                  <a:schemeClr val="bg1"/>
                </a:solidFill>
                <a:latin typeface="Arial"/>
                <a:ea typeface="Times New Roman" panose="02020603050405020304" pitchFamily="18" charset="0"/>
                <a:cs typeface="Arial"/>
              </a:rPr>
              <a:t>Staff across Primary Care, RCHT, CFT can call our integrated transfer of care hubs (</a:t>
            </a:r>
            <a:r>
              <a:rPr lang="en-GB" sz="1200" dirty="0" err="1">
                <a:solidFill>
                  <a:schemeClr val="bg1"/>
                </a:solidFill>
                <a:latin typeface="Arial"/>
                <a:ea typeface="Times New Roman" panose="02020603050405020304" pitchFamily="18" charset="0"/>
                <a:cs typeface="Arial"/>
              </a:rPr>
              <a:t>iTOCHs</a:t>
            </a:r>
            <a:r>
              <a:rPr lang="en-GB" sz="1200" dirty="0">
                <a:solidFill>
                  <a:schemeClr val="bg1"/>
                </a:solidFill>
                <a:latin typeface="Arial"/>
                <a:ea typeface="Times New Roman" panose="02020603050405020304" pitchFamily="18" charset="0"/>
                <a:cs typeface="Arial"/>
              </a:rPr>
              <a:t>) to arrange </a:t>
            </a:r>
            <a:r>
              <a:rPr lang="en-GB" sz="1200" dirty="0">
                <a:solidFill>
                  <a:schemeClr val="bg1"/>
                </a:solidFill>
                <a:effectLst/>
                <a:latin typeface="Arial"/>
                <a:ea typeface="Times New Roman" panose="02020603050405020304" pitchFamily="18" charset="0"/>
                <a:cs typeface="Arial"/>
              </a:rPr>
              <a:t>‘where best next’ for their patients, at home or supported by their community.</a:t>
            </a:r>
            <a:r>
              <a:rPr lang="en-GB" sz="1200" dirty="0">
                <a:solidFill>
                  <a:schemeClr val="bg1"/>
                </a:solidFill>
                <a:latin typeface="Arial"/>
                <a:ea typeface="Times New Roman" panose="02020603050405020304" pitchFamily="18" charset="0"/>
                <a:cs typeface="Arial"/>
              </a:rPr>
              <a:t> </a:t>
            </a:r>
            <a:endParaRPr lang="en-GB" sz="1200" dirty="0">
              <a:solidFill>
                <a:schemeClr val="bg1"/>
              </a:solidFill>
              <a:effectLst/>
              <a:latin typeface="Arial"/>
              <a:ea typeface="Calibri" panose="020F0502020204030204" pitchFamily="34" charset="0"/>
              <a:cs typeface="Arial"/>
            </a:endParaRPr>
          </a:p>
        </p:txBody>
      </p:sp>
      <p:pic>
        <p:nvPicPr>
          <p:cNvPr id="25" name="Picture 24">
            <a:extLst>
              <a:ext uri="{FF2B5EF4-FFF2-40B4-BE49-F238E27FC236}">
                <a16:creationId xmlns:a16="http://schemas.microsoft.com/office/drawing/2014/main" id="{3C3C298F-541E-2B8F-61B8-AA48DAB278D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16567" b="47116"/>
          <a:stretch/>
        </p:blipFill>
        <p:spPr>
          <a:xfrm>
            <a:off x="46244" y="71082"/>
            <a:ext cx="3002691" cy="1569660"/>
          </a:xfrm>
          <a:prstGeom prst="rect">
            <a:avLst/>
          </a:prstGeom>
        </p:spPr>
      </p:pic>
      <p:sp>
        <p:nvSpPr>
          <p:cNvPr id="27" name="TextBox 26">
            <a:extLst>
              <a:ext uri="{FF2B5EF4-FFF2-40B4-BE49-F238E27FC236}">
                <a16:creationId xmlns:a16="http://schemas.microsoft.com/office/drawing/2014/main" id="{73EAAF03-D33A-F6E9-DAE7-C098F5582257}"/>
              </a:ext>
            </a:extLst>
          </p:cNvPr>
          <p:cNvSpPr txBox="1"/>
          <p:nvPr/>
        </p:nvSpPr>
        <p:spPr>
          <a:xfrm>
            <a:off x="3048935" y="154040"/>
            <a:ext cx="1776409" cy="1403743"/>
          </a:xfrm>
          <a:prstGeom prst="rect">
            <a:avLst/>
          </a:prstGeom>
          <a:solidFill>
            <a:schemeClr val="accent1">
              <a:lumMod val="75000"/>
            </a:schemeClr>
          </a:solidFill>
        </p:spPr>
        <p:txBody>
          <a:bodyPr wrap="square">
            <a:spAutoFit/>
          </a:bodyPr>
          <a:lstStyle/>
          <a:p>
            <a:r>
              <a:rPr lang="en-GB" sz="1200" dirty="0">
                <a:solidFill>
                  <a:schemeClr val="bg1"/>
                </a:solidFill>
                <a:latin typeface="Arial" panose="020B0604020202020204" pitchFamily="34" charset="0"/>
                <a:ea typeface="Calibri" panose="020F0502020204030204" pitchFamily="34" charset="0"/>
              </a:rPr>
              <a:t>Our virtual wards support people whose acute respiratory or frailty condition could be managed at home as an alternative to hospital 7 days a week.</a:t>
            </a:r>
            <a:endParaRPr lang="en-GB" sz="1200" dirty="0">
              <a:solidFill>
                <a:schemeClr val="bg1"/>
              </a:solidFill>
            </a:endParaRPr>
          </a:p>
        </p:txBody>
      </p:sp>
      <p:pic>
        <p:nvPicPr>
          <p:cNvPr id="28" name="Picture 27" descr="A close-up of a person making cookies&#10;&#10;Description automatically generated">
            <a:extLst>
              <a:ext uri="{FF2B5EF4-FFF2-40B4-BE49-F238E27FC236}">
                <a16:creationId xmlns:a16="http://schemas.microsoft.com/office/drawing/2014/main" id="{092B5D94-0DC6-C1CC-6B91-4453E09F7C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16377" y="2223496"/>
            <a:ext cx="3139320" cy="1569660"/>
          </a:xfrm>
          <a:prstGeom prst="rect">
            <a:avLst/>
          </a:prstGeom>
        </p:spPr>
      </p:pic>
      <p:sp>
        <p:nvSpPr>
          <p:cNvPr id="30" name="TextBox 29">
            <a:extLst>
              <a:ext uri="{FF2B5EF4-FFF2-40B4-BE49-F238E27FC236}">
                <a16:creationId xmlns:a16="http://schemas.microsoft.com/office/drawing/2014/main" id="{B1BB2851-9881-B10B-8522-E4689519457B}"/>
              </a:ext>
            </a:extLst>
          </p:cNvPr>
          <p:cNvSpPr txBox="1"/>
          <p:nvPr/>
        </p:nvSpPr>
        <p:spPr>
          <a:xfrm>
            <a:off x="2916377" y="3548754"/>
            <a:ext cx="3139320" cy="830997"/>
          </a:xfrm>
          <a:prstGeom prst="rect">
            <a:avLst/>
          </a:prstGeom>
          <a:solidFill>
            <a:srgbClr val="FF7C80"/>
          </a:solidFill>
        </p:spPr>
        <p:txBody>
          <a:bodyPr wrap="square">
            <a:spAutoFit/>
          </a:bodyPr>
          <a:lstStyle/>
          <a:p>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We’re focusing on discharge and getting people home from hospital as soon as possible with support from </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NHS services at home and community. </a:t>
            </a:r>
            <a:endParaRPr lang="en-GB" sz="1200" dirty="0">
              <a:solidFill>
                <a:schemeClr val="bg1"/>
              </a:solidFill>
            </a:endParaRPr>
          </a:p>
        </p:txBody>
      </p:sp>
      <p:sp>
        <p:nvSpPr>
          <p:cNvPr id="31" name="TextBox 30">
            <a:extLst>
              <a:ext uri="{FF2B5EF4-FFF2-40B4-BE49-F238E27FC236}">
                <a16:creationId xmlns:a16="http://schemas.microsoft.com/office/drawing/2014/main" id="{3C7D717B-D66D-440A-E57C-2F3A934B7A06}"/>
              </a:ext>
            </a:extLst>
          </p:cNvPr>
          <p:cNvSpPr txBox="1"/>
          <p:nvPr/>
        </p:nvSpPr>
        <p:spPr>
          <a:xfrm>
            <a:off x="2992159" y="1808618"/>
            <a:ext cx="3187770" cy="400110"/>
          </a:xfrm>
          <a:prstGeom prst="rect">
            <a:avLst/>
          </a:prstGeom>
          <a:noFill/>
        </p:spPr>
        <p:txBody>
          <a:bodyPr wrap="square">
            <a:spAutoFit/>
          </a:bodyPr>
          <a:lstStyle/>
          <a:p>
            <a:r>
              <a:rPr lang="en-GB" sz="2000" b="1" dirty="0">
                <a:solidFill>
                  <a:schemeClr val="accent1"/>
                </a:solidFill>
                <a:highlight>
                  <a:srgbClr val="FFFF00"/>
                </a:highlight>
                <a:latin typeface="Segoe Print" panose="02000600000000000000" pitchFamily="2" charset="0"/>
              </a:rPr>
              <a:t>Winter plan explained</a:t>
            </a:r>
            <a:endParaRPr lang="en-GB" sz="2000" b="1" dirty="0">
              <a:solidFill>
                <a:schemeClr val="accent1"/>
              </a:solidFill>
              <a:highlight>
                <a:srgbClr val="FFFF00"/>
              </a:highlight>
            </a:endParaRPr>
          </a:p>
        </p:txBody>
      </p:sp>
    </p:spTree>
    <p:extLst>
      <p:ext uri="{BB962C8B-B14F-4D97-AF65-F5344CB8AC3E}">
        <p14:creationId xmlns:p14="http://schemas.microsoft.com/office/powerpoint/2010/main" val="187010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1FB693E-8CAE-67E9-1E18-93E4FA970711}"/>
              </a:ext>
            </a:extLst>
          </p:cNvPr>
          <p:cNvSpPr>
            <a:spLocks noGrp="1"/>
          </p:cNvSpPr>
          <p:nvPr>
            <p:ph idx="1"/>
          </p:nvPr>
        </p:nvSpPr>
        <p:spPr>
          <a:xfrm>
            <a:off x="468312" y="1253765"/>
            <a:ext cx="6119912" cy="5604235"/>
          </a:xfrm>
        </p:spPr>
        <p:txBody>
          <a:bodyPr>
            <a:normAutofit/>
          </a:bodyPr>
          <a:lstStyle/>
          <a:p>
            <a:pPr>
              <a:buFont typeface="Wingdings" panose="05000000000000000000" pitchFamily="2" charset="2"/>
              <a:buChar char="ü"/>
              <a:defRPr/>
            </a:pPr>
            <a:r>
              <a:rPr kumimoji="0" lang="en-GB" sz="2000" b="1" i="0" u="none" strike="noStrike" kern="0" cap="none" spc="0" normalizeH="0" baseline="0" noProof="0" dirty="0">
                <a:ln>
                  <a:noFill/>
                </a:ln>
                <a:solidFill>
                  <a:schemeClr val="accent1"/>
                </a:solidFill>
                <a:effectLst/>
                <a:uLnTx/>
                <a:uFillTx/>
                <a:latin typeface="Arial"/>
                <a:ea typeface="+mn-ea"/>
                <a:cs typeface="+mn-cs"/>
              </a:rPr>
              <a:t>Understand the plans for winter </a:t>
            </a:r>
            <a:r>
              <a:rPr kumimoji="0" lang="en-GB" sz="2000" b="0" i="0" u="none" strike="noStrike" kern="0" cap="none" spc="0" normalizeH="0" baseline="0" noProof="0" dirty="0">
                <a:ln>
                  <a:noFill/>
                </a:ln>
                <a:solidFill>
                  <a:schemeClr val="accent1"/>
                </a:solidFill>
                <a:effectLst/>
                <a:uLnTx/>
                <a:uFillTx/>
                <a:latin typeface="Arial"/>
                <a:ea typeface="+mn-ea"/>
                <a:cs typeface="+mn-cs"/>
              </a:rPr>
              <a:t>so we a</a:t>
            </a:r>
            <a:r>
              <a:rPr lang="en-GB" sz="2000" dirty="0" err="1">
                <a:solidFill>
                  <a:schemeClr val="accent1"/>
                </a:solidFill>
                <a:latin typeface="Arial" panose="020B0604020202020204" pitchFamily="34" charset="0"/>
                <a:ea typeface="Calibri" panose="020F0502020204030204" pitchFamily="34" charset="0"/>
              </a:rPr>
              <a:t>ll</a:t>
            </a:r>
            <a:r>
              <a:rPr lang="en-GB" sz="2000" dirty="0">
                <a:solidFill>
                  <a:schemeClr val="accent1"/>
                </a:solidFill>
                <a:latin typeface="Arial" panose="020B0604020202020204" pitchFamily="34" charset="0"/>
                <a:ea typeface="Calibri" panose="020F0502020204030204" pitchFamily="34" charset="0"/>
              </a:rPr>
              <a:t> deliver </a:t>
            </a:r>
            <a:r>
              <a:rPr lang="en-GB" sz="2000" dirty="0">
                <a:solidFill>
                  <a:schemeClr val="accent1"/>
                </a:solidFill>
                <a:effectLst/>
                <a:latin typeface="Arial" panose="020B0604020202020204" pitchFamily="34" charset="0"/>
                <a:ea typeface="Calibri" panose="020F0502020204030204" pitchFamily="34" charset="0"/>
              </a:rPr>
              <a:t>the </a:t>
            </a:r>
            <a:r>
              <a:rPr lang="en-GB" sz="2000" b="1" dirty="0">
                <a:solidFill>
                  <a:schemeClr val="accent1"/>
                </a:solidFill>
                <a:effectLst/>
                <a:latin typeface="Arial" panose="020B0604020202020204" pitchFamily="34" charset="0"/>
                <a:ea typeface="Calibri" panose="020F0502020204030204" pitchFamily="34" charset="0"/>
              </a:rPr>
              <a:t>right care</a:t>
            </a:r>
            <a:r>
              <a:rPr lang="en-GB" sz="2000" dirty="0">
                <a:solidFill>
                  <a:schemeClr val="accent1"/>
                </a:solidFill>
                <a:effectLst/>
                <a:latin typeface="Arial" panose="020B0604020202020204" pitchFamily="34" charset="0"/>
                <a:ea typeface="Calibri" panose="020F0502020204030204" pitchFamily="34" charset="0"/>
              </a:rPr>
              <a:t>, in the </a:t>
            </a:r>
            <a:r>
              <a:rPr lang="en-GB" sz="2000" b="1" dirty="0">
                <a:solidFill>
                  <a:schemeClr val="accent1"/>
                </a:solidFill>
                <a:effectLst/>
                <a:latin typeface="Arial" panose="020B0604020202020204" pitchFamily="34" charset="0"/>
                <a:ea typeface="Calibri" panose="020F0502020204030204" pitchFamily="34" charset="0"/>
              </a:rPr>
              <a:t>right </a:t>
            </a:r>
            <a:r>
              <a:rPr lang="en-GB" sz="2000" b="1" dirty="0">
                <a:solidFill>
                  <a:schemeClr val="accent1"/>
                </a:solidFill>
                <a:latin typeface="Arial" panose="020B0604020202020204" pitchFamily="34" charset="0"/>
                <a:ea typeface="Calibri" panose="020F0502020204030204" pitchFamily="34" charset="0"/>
              </a:rPr>
              <a:t>place </a:t>
            </a:r>
            <a:r>
              <a:rPr lang="en-GB" sz="2000" dirty="0">
                <a:solidFill>
                  <a:schemeClr val="accent1"/>
                </a:solidFill>
                <a:latin typeface="Arial" panose="020B0604020202020204" pitchFamily="34" charset="0"/>
                <a:ea typeface="Calibri" panose="020F0502020204030204" pitchFamily="34" charset="0"/>
              </a:rPr>
              <a:t>and at the </a:t>
            </a:r>
            <a:r>
              <a:rPr lang="en-GB" sz="2000" b="1" dirty="0">
                <a:solidFill>
                  <a:schemeClr val="accent1"/>
                </a:solidFill>
                <a:latin typeface="Arial" panose="020B0604020202020204" pitchFamily="34" charset="0"/>
                <a:ea typeface="Calibri" panose="020F0502020204030204" pitchFamily="34" charset="0"/>
              </a:rPr>
              <a:t>right time</a:t>
            </a:r>
            <a:r>
              <a:rPr lang="en-GB" sz="2000" dirty="0">
                <a:solidFill>
                  <a:schemeClr val="accent1"/>
                </a:solidFill>
                <a:latin typeface="Arial" panose="020B0604020202020204" pitchFamily="34" charset="0"/>
                <a:ea typeface="Calibri" panose="020F0502020204030204" pitchFamily="34" charset="0"/>
              </a:rPr>
              <a:t> for our residents.</a:t>
            </a:r>
            <a:endParaRPr lang="en-GB" sz="2000" dirty="0">
              <a:solidFill>
                <a:schemeClr val="accent1"/>
              </a:solidFill>
              <a:effectLst/>
              <a:ea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kumimoji="0" lang="en-GB" sz="2000" b="0" i="0" u="none" strike="noStrike" kern="0" cap="none" spc="0" normalizeH="0" baseline="0" noProof="0" dirty="0">
                <a:ln>
                  <a:noFill/>
                </a:ln>
                <a:solidFill>
                  <a:schemeClr val="accent1"/>
                </a:solidFill>
                <a:effectLst/>
                <a:uLnTx/>
                <a:uFillTx/>
                <a:latin typeface="Arial"/>
                <a:ea typeface="+mn-ea"/>
                <a:cs typeface="+mn-cs"/>
              </a:rPr>
              <a:t>Use the </a:t>
            </a:r>
            <a:r>
              <a:rPr lang="en-GB" sz="2000" b="1" dirty="0">
                <a:solidFill>
                  <a:schemeClr val="accent1"/>
                </a:solidFill>
                <a:latin typeface="Arial"/>
              </a:rPr>
              <a:t>Integrated Transfer of Care Hubs </a:t>
            </a:r>
            <a:r>
              <a:rPr lang="en-GB" sz="2000" dirty="0">
                <a:solidFill>
                  <a:schemeClr val="accent1"/>
                </a:solidFill>
                <a:latin typeface="Arial"/>
              </a:rPr>
              <a:t>(</a:t>
            </a:r>
            <a:r>
              <a:rPr lang="en-GB" sz="2000" dirty="0" err="1">
                <a:solidFill>
                  <a:schemeClr val="accent1"/>
                </a:solidFill>
                <a:latin typeface="Arial"/>
              </a:rPr>
              <a:t>IToCH</a:t>
            </a:r>
            <a:r>
              <a:rPr lang="en-GB" sz="2000" dirty="0">
                <a:solidFill>
                  <a:schemeClr val="accent1"/>
                </a:solidFill>
                <a:latin typeface="Arial"/>
              </a:rPr>
              <a:t>) </a:t>
            </a:r>
            <a:r>
              <a:rPr kumimoji="0" lang="en-GB" sz="2000" b="0" i="0" u="none" strike="noStrike" kern="0" cap="none" spc="0" normalizeH="0" baseline="0" noProof="0" dirty="0">
                <a:ln>
                  <a:noFill/>
                </a:ln>
                <a:solidFill>
                  <a:schemeClr val="accent1"/>
                </a:solidFill>
                <a:effectLst/>
                <a:uLnTx/>
                <a:uFillTx/>
                <a:latin typeface="Arial"/>
                <a:ea typeface="+mn-ea"/>
                <a:cs typeface="+mn-cs"/>
              </a:rPr>
              <a:t>to help find alternatives to hospital admission and to support discharge</a:t>
            </a: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lang="en-GB" sz="2000" b="1" dirty="0">
                <a:solidFill>
                  <a:schemeClr val="accent1"/>
                </a:solidFill>
                <a:latin typeface="Arial"/>
              </a:rPr>
              <a:t>Work with providers to keep packages of care open </a:t>
            </a:r>
            <a:r>
              <a:rPr lang="en-GB" sz="2000" dirty="0">
                <a:solidFill>
                  <a:schemeClr val="accent1"/>
                </a:solidFill>
                <a:latin typeface="Arial"/>
              </a:rPr>
              <a:t>for clients/patients admitted to hospital for the required time period</a:t>
            </a: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kumimoji="0" lang="en-GB" sz="2000" b="1" i="0" u="none" strike="noStrike" kern="0" cap="none" spc="0" normalizeH="0" baseline="0" noProof="0" dirty="0">
                <a:ln>
                  <a:noFill/>
                </a:ln>
                <a:solidFill>
                  <a:schemeClr val="accent1"/>
                </a:solidFill>
                <a:effectLst/>
                <a:uLnTx/>
                <a:uFillTx/>
                <a:latin typeface="Arial"/>
                <a:ea typeface="+mn-ea"/>
                <a:cs typeface="+mn-cs"/>
              </a:rPr>
              <a:t>Refer or signpost people to the community hubs and community gateway</a:t>
            </a: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kumimoji="0" lang="en-GB" sz="2000" b="0" i="0" u="none" strike="noStrike" kern="0" cap="none" spc="0" normalizeH="0" baseline="0" noProof="0" dirty="0">
                <a:ln>
                  <a:noFill/>
                </a:ln>
                <a:solidFill>
                  <a:schemeClr val="accent1"/>
                </a:solidFill>
                <a:effectLst/>
                <a:uLnTx/>
                <a:uFillTx/>
                <a:latin typeface="Arial"/>
                <a:ea typeface="+mn-ea"/>
                <a:cs typeface="+mn-cs"/>
              </a:rPr>
              <a:t>Follow infection control advice and </a:t>
            </a:r>
            <a:r>
              <a:rPr kumimoji="0" lang="en-GB" sz="2000" b="1" i="0" u="none" strike="noStrike" kern="0" cap="none" spc="0" normalizeH="0" baseline="0" noProof="0" dirty="0">
                <a:ln>
                  <a:noFill/>
                </a:ln>
                <a:solidFill>
                  <a:schemeClr val="accent1"/>
                </a:solidFill>
                <a:effectLst/>
                <a:uLnTx/>
                <a:uFillTx/>
                <a:latin typeface="Arial"/>
                <a:ea typeface="+mn-ea"/>
                <a:cs typeface="+mn-cs"/>
              </a:rPr>
              <a:t>do all you can to keep healthy and well</a:t>
            </a:r>
          </a:p>
          <a:p>
            <a:pPr marL="342900" marR="0" lvl="0" indent="-342900" algn="l" defTabSz="914400" rtl="0" eaLnBrk="1" fontAlgn="base" latinLnBrk="0" hangingPunct="1">
              <a:lnSpc>
                <a:spcPct val="100000"/>
              </a:lnSpc>
              <a:spcBef>
                <a:spcPct val="20000"/>
              </a:spcBef>
              <a:spcAft>
                <a:spcPct val="0"/>
              </a:spcAft>
              <a:buClr>
                <a:srgbClr val="005EB8"/>
              </a:buClr>
              <a:buSzTx/>
              <a:buFont typeface="Wingdings" panose="05000000000000000000" pitchFamily="2" charset="2"/>
              <a:buChar char="ü"/>
              <a:tabLst/>
              <a:defRPr/>
            </a:pPr>
            <a:r>
              <a:rPr kumimoji="0" lang="en-GB" sz="2000" b="0" i="0" u="none" strike="noStrike" kern="0" cap="none" spc="0" normalizeH="0" baseline="0" noProof="0" dirty="0">
                <a:ln>
                  <a:noFill/>
                </a:ln>
                <a:solidFill>
                  <a:schemeClr val="accent1"/>
                </a:solidFill>
                <a:effectLst/>
                <a:uLnTx/>
                <a:uFillTx/>
                <a:latin typeface="Arial"/>
                <a:ea typeface="+mn-ea"/>
                <a:cs typeface="+mn-cs"/>
              </a:rPr>
              <a:t>Supporting any requests to work in different areas to support system flow</a:t>
            </a:r>
            <a:endParaRPr lang="en-GB" dirty="0">
              <a:solidFill>
                <a:schemeClr val="accent1"/>
              </a:solidFill>
            </a:endParaRPr>
          </a:p>
          <a:p>
            <a:pPr marL="0" indent="0">
              <a:buNone/>
            </a:pPr>
            <a:r>
              <a:rPr lang="en-GB" dirty="0">
                <a:solidFill>
                  <a:schemeClr val="accent1"/>
                </a:solidFill>
              </a:rPr>
              <a:t>Thank you!</a:t>
            </a:r>
          </a:p>
        </p:txBody>
      </p:sp>
      <p:sp>
        <p:nvSpPr>
          <p:cNvPr id="3" name="Slide Number Placeholder 2">
            <a:extLst>
              <a:ext uri="{FF2B5EF4-FFF2-40B4-BE49-F238E27FC236}">
                <a16:creationId xmlns:a16="http://schemas.microsoft.com/office/drawing/2014/main" id="{57DB94F1-47AE-912D-AC77-36A808F5ACEF}"/>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5</a:t>
            </a:fld>
            <a:endParaRPr lang="en-GB"/>
          </a:p>
        </p:txBody>
      </p:sp>
      <p:pic>
        <p:nvPicPr>
          <p:cNvPr id="6" name="Picture 2">
            <a:extLst>
              <a:ext uri="{FF2B5EF4-FFF2-40B4-BE49-F238E27FC236}">
                <a16:creationId xmlns:a16="http://schemas.microsoft.com/office/drawing/2014/main" id="{7D07439E-CC0A-82DD-8E37-583EAD0693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224" y="1484784"/>
            <a:ext cx="2362786" cy="1670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614932-8AAF-63A2-0528-55B32FB242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4" y="3265566"/>
            <a:ext cx="2362786" cy="236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10;&#10;Description automatically generated">
            <a:extLst>
              <a:ext uri="{FF2B5EF4-FFF2-40B4-BE49-F238E27FC236}">
                <a16:creationId xmlns:a16="http://schemas.microsoft.com/office/drawing/2014/main" id="{A52DFF46-83A7-4CAA-A6A4-F099FB3E40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500" t="15927" r="12502" b="15926"/>
          <a:stretch/>
        </p:blipFill>
        <p:spPr>
          <a:xfrm>
            <a:off x="7308304" y="260648"/>
            <a:ext cx="1368152" cy="912101"/>
          </a:xfrm>
          <a:prstGeom prst="rect">
            <a:avLst/>
          </a:prstGeom>
        </p:spPr>
      </p:pic>
      <p:sp>
        <p:nvSpPr>
          <p:cNvPr id="4" name="Title 3">
            <a:extLst>
              <a:ext uri="{FF2B5EF4-FFF2-40B4-BE49-F238E27FC236}">
                <a16:creationId xmlns:a16="http://schemas.microsoft.com/office/drawing/2014/main" id="{1785EDB0-4A57-E988-DF58-6EDFFE3DB7A0}"/>
              </a:ext>
            </a:extLst>
          </p:cNvPr>
          <p:cNvSpPr>
            <a:spLocks noGrp="1"/>
          </p:cNvSpPr>
          <p:nvPr>
            <p:ph type="title"/>
          </p:nvPr>
        </p:nvSpPr>
        <p:spPr/>
        <p:txBody>
          <a:bodyPr>
            <a:normAutofit fontScale="90000"/>
          </a:bodyPr>
          <a:lstStyle/>
          <a:p>
            <a:r>
              <a:rPr lang="en-GB" sz="2800" b="1" dirty="0">
                <a:solidFill>
                  <a:schemeClr val="accent1"/>
                </a:solidFill>
              </a:rPr>
              <a:t>How you can help deliver our Winter plan:</a:t>
            </a:r>
            <a:endParaRPr lang="en-GB" dirty="0"/>
          </a:p>
        </p:txBody>
      </p:sp>
    </p:spTree>
    <p:extLst>
      <p:ext uri="{BB962C8B-B14F-4D97-AF65-F5344CB8AC3E}">
        <p14:creationId xmlns:p14="http://schemas.microsoft.com/office/powerpoint/2010/main" val="22853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732B51-2A35-6E44-E07C-73AECE61F053}"/>
              </a:ext>
            </a:extLst>
          </p:cNvPr>
          <p:cNvSpPr txBox="1">
            <a:spLocks/>
          </p:cNvSpPr>
          <p:nvPr/>
        </p:nvSpPr>
        <p:spPr>
          <a:xfrm>
            <a:off x="3281892" y="5668934"/>
            <a:ext cx="4245017" cy="206777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pPr>
            <a:r>
              <a:rPr lang="en-GB" sz="1700" b="1" dirty="0">
                <a:solidFill>
                  <a:schemeClr val="accent1"/>
                </a:solidFill>
              </a:rPr>
              <a:t>Showing our target audience at home… </a:t>
            </a:r>
            <a:br>
              <a:rPr lang="en-GB" sz="1700" b="1" dirty="0">
                <a:solidFill>
                  <a:schemeClr val="accent1"/>
                </a:solidFill>
              </a:rPr>
            </a:br>
            <a:r>
              <a:rPr lang="en-GB" sz="1800" dirty="0">
                <a:solidFill>
                  <a:schemeClr val="accent1"/>
                </a:solidFill>
                <a:latin typeface="Segoe Print" panose="02000600000000000000" pitchFamily="2" charset="0"/>
              </a:rPr>
              <a:t>Where we want them to be!</a:t>
            </a:r>
            <a:br>
              <a:rPr lang="en-US" sz="2400" b="1" dirty="0">
                <a:solidFill>
                  <a:schemeClr val="accent1"/>
                </a:solidFill>
              </a:rPr>
            </a:br>
            <a:endParaRPr lang="en-US" sz="2400" b="1" dirty="0">
              <a:solidFill>
                <a:schemeClr val="accent1"/>
              </a:solidFill>
            </a:endParaRPr>
          </a:p>
        </p:txBody>
      </p:sp>
      <p:pic>
        <p:nvPicPr>
          <p:cNvPr id="7" name="Picture 6" descr="A person standing in a kitchen&#10;&#10;Description automatically generated">
            <a:extLst>
              <a:ext uri="{FF2B5EF4-FFF2-40B4-BE49-F238E27FC236}">
                <a16:creationId xmlns:a16="http://schemas.microsoft.com/office/drawing/2014/main" id="{DD8FA894-B9A1-5460-E324-4389691920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0" y="116632"/>
            <a:ext cx="3140318" cy="1623241"/>
          </a:xfrm>
          <a:prstGeom prst="rect">
            <a:avLst/>
          </a:prstGeom>
        </p:spPr>
      </p:pic>
      <p:pic>
        <p:nvPicPr>
          <p:cNvPr id="3" name="Picture 2" descr="A person and person sitting on a couch&#10;&#10;Description automatically generated">
            <a:extLst>
              <a:ext uri="{FF2B5EF4-FFF2-40B4-BE49-F238E27FC236}">
                <a16:creationId xmlns:a16="http://schemas.microsoft.com/office/drawing/2014/main" id="{89D4DA54-06DE-91B3-1DEF-DD1D8492E1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6" y="1713157"/>
            <a:ext cx="3140318" cy="1623241"/>
          </a:xfrm>
          <a:prstGeom prst="rect">
            <a:avLst/>
          </a:prstGeom>
        </p:spPr>
      </p:pic>
      <p:pic>
        <p:nvPicPr>
          <p:cNvPr id="5" name="Picture 4" descr="A person sitting on a couch holding a dog&#10;&#10;Description automatically generated">
            <a:extLst>
              <a:ext uri="{FF2B5EF4-FFF2-40B4-BE49-F238E27FC236}">
                <a16:creationId xmlns:a16="http://schemas.microsoft.com/office/drawing/2014/main" id="{FDAADF26-700E-F67F-A2E7-F39F2B5129F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66" y="3309682"/>
            <a:ext cx="3140318" cy="1623241"/>
          </a:xfrm>
          <a:prstGeom prst="rect">
            <a:avLst/>
          </a:prstGeom>
        </p:spPr>
      </p:pic>
      <p:pic>
        <p:nvPicPr>
          <p:cNvPr id="2" name="Picture 1" descr="A person and person playing a game&#10;&#10;Description automatically generated">
            <a:extLst>
              <a:ext uri="{FF2B5EF4-FFF2-40B4-BE49-F238E27FC236}">
                <a16:creationId xmlns:a16="http://schemas.microsoft.com/office/drawing/2014/main" id="{72A10572-FC4F-04F3-A748-E4CDD46FAC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0" y="4932923"/>
            <a:ext cx="3130462" cy="1807131"/>
          </a:xfrm>
          <a:prstGeom prst="rect">
            <a:avLst/>
          </a:prstGeom>
        </p:spPr>
      </p:pic>
      <p:sp>
        <p:nvSpPr>
          <p:cNvPr id="4" name="Slide Number Placeholder 2">
            <a:extLst>
              <a:ext uri="{FF2B5EF4-FFF2-40B4-BE49-F238E27FC236}">
                <a16:creationId xmlns:a16="http://schemas.microsoft.com/office/drawing/2014/main" id="{9089FDCB-9CA6-F7B8-6B9F-6818AB4FB798}"/>
              </a:ext>
            </a:extLst>
          </p:cNvPr>
          <p:cNvSpPr txBox="1">
            <a:spLocks/>
          </p:cNvSpPr>
          <p:nvPr/>
        </p:nvSpPr>
        <p:spPr>
          <a:xfrm>
            <a:off x="6948264" y="6520259"/>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6</a:t>
            </a:fld>
            <a:endParaRPr lang="en-GB"/>
          </a:p>
        </p:txBody>
      </p:sp>
      <p:pic>
        <p:nvPicPr>
          <p:cNvPr id="10" name="Picture 9" descr="Logo&#10;&#10;Description automatically generated">
            <a:extLst>
              <a:ext uri="{FF2B5EF4-FFF2-40B4-BE49-F238E27FC236}">
                <a16:creationId xmlns:a16="http://schemas.microsoft.com/office/drawing/2014/main" id="{AA1E6D7F-725A-A14B-46CF-B3A26310F3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2500" t="15927" r="12502" b="15926"/>
          <a:stretch/>
        </p:blipFill>
        <p:spPr>
          <a:xfrm>
            <a:off x="7308304" y="260648"/>
            <a:ext cx="1368152" cy="912101"/>
          </a:xfrm>
          <a:prstGeom prst="rect">
            <a:avLst/>
          </a:prstGeom>
        </p:spPr>
      </p:pic>
      <p:sp>
        <p:nvSpPr>
          <p:cNvPr id="8" name="Title 1">
            <a:extLst>
              <a:ext uri="{FF2B5EF4-FFF2-40B4-BE49-F238E27FC236}">
                <a16:creationId xmlns:a16="http://schemas.microsoft.com/office/drawing/2014/main" id="{080E2C19-B259-85B7-FD51-6E568AA34612}"/>
              </a:ext>
            </a:extLst>
          </p:cNvPr>
          <p:cNvSpPr txBox="1">
            <a:spLocks/>
          </p:cNvSpPr>
          <p:nvPr/>
        </p:nvSpPr>
        <p:spPr>
          <a:xfrm>
            <a:off x="3281892" y="2318865"/>
            <a:ext cx="5626117" cy="1689128"/>
          </a:xfrm>
          <a:prstGeom prst="rect">
            <a:avLst/>
          </a:prstGeom>
          <a:solidFill>
            <a:schemeClr val="accent1">
              <a:lumMod val="75000"/>
            </a:schemeClr>
          </a:solidFill>
        </p:spPr>
        <p:txBody>
          <a:bodyPr>
            <a:noAutofit/>
          </a:bodyPr>
          <a:lstStyle>
            <a:lvl1pPr algn="l" rtl="0" eaLnBrk="1" fontAlgn="base" hangingPunct="1">
              <a:spcBef>
                <a:spcPct val="0"/>
              </a:spcBef>
              <a:spcAft>
                <a:spcPct val="0"/>
              </a:spcAft>
              <a:defRPr sz="3200" b="1">
                <a:solidFill>
                  <a:srgbClr val="005EB8"/>
                </a:solidFill>
                <a:latin typeface="+mj-lt"/>
                <a:ea typeface="+mj-ea"/>
                <a:cs typeface="+mj-cs"/>
              </a:defRPr>
            </a:lvl1pPr>
            <a:lvl2pPr algn="l" rtl="0" eaLnBrk="1" fontAlgn="base" hangingPunct="1">
              <a:spcBef>
                <a:spcPct val="0"/>
              </a:spcBef>
              <a:spcAft>
                <a:spcPct val="0"/>
              </a:spcAft>
              <a:defRPr sz="3600">
                <a:solidFill>
                  <a:schemeClr val="hlink"/>
                </a:solidFill>
                <a:latin typeface="Arial" charset="0"/>
              </a:defRPr>
            </a:lvl2pPr>
            <a:lvl3pPr algn="l" rtl="0" eaLnBrk="1" fontAlgn="base" hangingPunct="1">
              <a:spcBef>
                <a:spcPct val="0"/>
              </a:spcBef>
              <a:spcAft>
                <a:spcPct val="0"/>
              </a:spcAft>
              <a:defRPr sz="3600">
                <a:solidFill>
                  <a:schemeClr val="hlink"/>
                </a:solidFill>
                <a:latin typeface="Arial" charset="0"/>
              </a:defRPr>
            </a:lvl3pPr>
            <a:lvl4pPr algn="l" rtl="0" eaLnBrk="1" fontAlgn="base" hangingPunct="1">
              <a:spcBef>
                <a:spcPct val="0"/>
              </a:spcBef>
              <a:spcAft>
                <a:spcPct val="0"/>
              </a:spcAft>
              <a:defRPr sz="3600">
                <a:solidFill>
                  <a:schemeClr val="hlink"/>
                </a:solidFill>
                <a:latin typeface="Arial" charset="0"/>
              </a:defRPr>
            </a:lvl4pPr>
            <a:lvl5pPr algn="l" rtl="0" eaLnBrk="1" fontAlgn="base" hangingPunct="1">
              <a:spcBef>
                <a:spcPct val="0"/>
              </a:spcBef>
              <a:spcAft>
                <a:spcPct val="0"/>
              </a:spcAft>
              <a:defRPr sz="3600">
                <a:solidFill>
                  <a:schemeClr val="hlink"/>
                </a:solidFill>
                <a:latin typeface="Arial" charset="0"/>
              </a:defRPr>
            </a:lvl5pPr>
            <a:lvl6pPr marL="457200" algn="l" rtl="0" eaLnBrk="1" fontAlgn="base" hangingPunct="1">
              <a:spcBef>
                <a:spcPct val="0"/>
              </a:spcBef>
              <a:spcAft>
                <a:spcPct val="0"/>
              </a:spcAft>
              <a:defRPr sz="3600">
                <a:solidFill>
                  <a:schemeClr val="hlink"/>
                </a:solidFill>
                <a:latin typeface="Arial" charset="0"/>
              </a:defRPr>
            </a:lvl6pPr>
            <a:lvl7pPr marL="914400" algn="l" rtl="0" eaLnBrk="1" fontAlgn="base" hangingPunct="1">
              <a:spcBef>
                <a:spcPct val="0"/>
              </a:spcBef>
              <a:spcAft>
                <a:spcPct val="0"/>
              </a:spcAft>
              <a:defRPr sz="3600">
                <a:solidFill>
                  <a:schemeClr val="hlink"/>
                </a:solidFill>
                <a:latin typeface="Arial" charset="0"/>
              </a:defRPr>
            </a:lvl7pPr>
            <a:lvl8pPr marL="1371600" algn="l" rtl="0" eaLnBrk="1" fontAlgn="base" hangingPunct="1">
              <a:spcBef>
                <a:spcPct val="0"/>
              </a:spcBef>
              <a:spcAft>
                <a:spcPct val="0"/>
              </a:spcAft>
              <a:defRPr sz="3600">
                <a:solidFill>
                  <a:schemeClr val="hlink"/>
                </a:solidFill>
                <a:latin typeface="Arial" charset="0"/>
              </a:defRPr>
            </a:lvl8pPr>
            <a:lvl9pPr marL="1828800" algn="l" rtl="0" eaLnBrk="1" fontAlgn="base" hangingPunct="1">
              <a:spcBef>
                <a:spcPct val="0"/>
              </a:spcBef>
              <a:spcAft>
                <a:spcPct val="0"/>
              </a:spcAft>
              <a:defRPr sz="3600">
                <a:solidFill>
                  <a:schemeClr val="hlink"/>
                </a:solidFill>
                <a:latin typeface="Arial" charset="0"/>
              </a:defRPr>
            </a:lvl9pPr>
          </a:lstStyle>
          <a:p>
            <a:pPr algn="ctr"/>
            <a:r>
              <a:rPr lang="en-GB" sz="3600" kern="0" dirty="0">
                <a:solidFill>
                  <a:schemeClr val="bg1"/>
                </a:solidFill>
              </a:rPr>
              <a:t>Winter communications campaign</a:t>
            </a:r>
          </a:p>
        </p:txBody>
      </p:sp>
      <p:sp>
        <p:nvSpPr>
          <p:cNvPr id="12" name="TextBox 11">
            <a:extLst>
              <a:ext uri="{FF2B5EF4-FFF2-40B4-BE49-F238E27FC236}">
                <a16:creationId xmlns:a16="http://schemas.microsoft.com/office/drawing/2014/main" id="{4E20CCF1-2072-A134-E90E-7C3DE6A318EC}"/>
              </a:ext>
            </a:extLst>
          </p:cNvPr>
          <p:cNvSpPr txBox="1"/>
          <p:nvPr/>
        </p:nvSpPr>
        <p:spPr>
          <a:xfrm>
            <a:off x="4045284" y="3529052"/>
            <a:ext cx="4572000" cy="369332"/>
          </a:xfrm>
          <a:prstGeom prst="rect">
            <a:avLst/>
          </a:prstGeom>
          <a:noFill/>
        </p:spPr>
        <p:txBody>
          <a:bodyPr wrap="square">
            <a:spAutoFit/>
          </a:bodyPr>
          <a:lstStyle/>
          <a:p>
            <a:r>
              <a:rPr lang="en-GB" sz="1800" dirty="0">
                <a:solidFill>
                  <a:schemeClr val="bg1"/>
                </a:solidFill>
                <a:latin typeface="Segoe Print" panose="02000600000000000000" pitchFamily="2" charset="0"/>
              </a:rPr>
              <a:t>November 2023- March 2024</a:t>
            </a:r>
            <a:endParaRPr lang="en-GB" dirty="0"/>
          </a:p>
        </p:txBody>
      </p:sp>
    </p:spTree>
    <p:extLst>
      <p:ext uri="{BB962C8B-B14F-4D97-AF65-F5344CB8AC3E}">
        <p14:creationId xmlns:p14="http://schemas.microsoft.com/office/powerpoint/2010/main" val="356908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5D88-6500-304C-D701-682D43B15170}"/>
              </a:ext>
            </a:extLst>
          </p:cNvPr>
          <p:cNvSpPr>
            <a:spLocks noGrp="1"/>
          </p:cNvSpPr>
          <p:nvPr>
            <p:ph type="title"/>
          </p:nvPr>
        </p:nvSpPr>
        <p:spPr>
          <a:xfrm>
            <a:off x="468313" y="333375"/>
            <a:ext cx="6839991" cy="720725"/>
          </a:xfrm>
        </p:spPr>
        <p:txBody>
          <a:bodyPr wrap="square" anchor="ctr">
            <a:normAutofit fontScale="90000"/>
          </a:bodyPr>
          <a:lstStyle/>
          <a:p>
            <a:r>
              <a:rPr lang="en-GB"/>
              <a:t>Where is best communications campaign</a:t>
            </a:r>
          </a:p>
        </p:txBody>
      </p:sp>
      <p:pic>
        <p:nvPicPr>
          <p:cNvPr id="2052" name="Picture 4" descr="5 Key Elements to Creating a Successful Radio Advertising Campaign">
            <a:extLst>
              <a:ext uri="{FF2B5EF4-FFF2-40B4-BE49-F238E27FC236}">
                <a16:creationId xmlns:a16="http://schemas.microsoft.com/office/drawing/2014/main" id="{D6DAB9DC-89BE-E65D-3DD1-46805B575BE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87115" y="1183133"/>
            <a:ext cx="2194152" cy="15251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art Cornwall">
            <a:extLst>
              <a:ext uri="{FF2B5EF4-FFF2-40B4-BE49-F238E27FC236}">
                <a16:creationId xmlns:a16="http://schemas.microsoft.com/office/drawing/2014/main" id="{EC2008CA-D32E-19ED-E631-275744F6965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24042" y="1508883"/>
            <a:ext cx="561120" cy="292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irate FM | Love Cornwall, Love Music, Love Pirate FM">
            <a:extLst>
              <a:ext uri="{FF2B5EF4-FFF2-40B4-BE49-F238E27FC236}">
                <a16:creationId xmlns:a16="http://schemas.microsoft.com/office/drawing/2014/main" id="{3E3A76BB-95CF-9993-3229-59AE206296B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84904" y="1544808"/>
            <a:ext cx="587296" cy="397984"/>
          </a:xfrm>
          <a:prstGeom prst="rect">
            <a:avLst/>
          </a:prstGeom>
          <a:noFill/>
          <a:extLst>
            <a:ext uri="{909E8E84-426E-40DD-AFC4-6F175D3DCCD1}">
              <a14:hiddenFill xmlns:a14="http://schemas.microsoft.com/office/drawing/2010/main">
                <a:solidFill>
                  <a:srgbClr val="FFFFFF"/>
                </a:solidFill>
              </a14:hiddenFill>
            </a:ext>
          </a:extLst>
        </p:spPr>
      </p:pic>
      <p:pic>
        <p:nvPicPr>
          <p:cNvPr id="7" name="F6C5A60E">
            <a:hlinkClick r:id="" action="ppaction://media"/>
            <a:extLst>
              <a:ext uri="{FF2B5EF4-FFF2-40B4-BE49-F238E27FC236}">
                <a16:creationId xmlns:a16="http://schemas.microsoft.com/office/drawing/2014/main" id="{DFCB94B9-4D3F-B014-0EE8-BD45EDECB8E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444021" y="1789789"/>
            <a:ext cx="487362" cy="487363"/>
          </a:xfrm>
          <a:prstGeom prst="rect">
            <a:avLst/>
          </a:prstGeom>
        </p:spPr>
      </p:pic>
      <p:pic>
        <p:nvPicPr>
          <p:cNvPr id="8" name="CA6D7DA2">
            <a:hlinkClick r:id="" action="ppaction://media"/>
            <a:extLst>
              <a:ext uri="{FF2B5EF4-FFF2-40B4-BE49-F238E27FC236}">
                <a16:creationId xmlns:a16="http://schemas.microsoft.com/office/drawing/2014/main" id="{3165F539-6CF6-4C47-CDFA-AE2BEA6605C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870082" y="1838746"/>
            <a:ext cx="487362" cy="487363"/>
          </a:xfrm>
          <a:prstGeom prst="rect">
            <a:avLst/>
          </a:prstGeom>
        </p:spPr>
      </p:pic>
      <p:pic>
        <p:nvPicPr>
          <p:cNvPr id="9" name="9AE4CADC">
            <a:hlinkClick r:id="" action="ppaction://media"/>
            <a:extLst>
              <a:ext uri="{FF2B5EF4-FFF2-40B4-BE49-F238E27FC236}">
                <a16:creationId xmlns:a16="http://schemas.microsoft.com/office/drawing/2014/main" id="{A5D4D622-A884-D4D1-FCFC-8EF48A18F298}"/>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163457" y="2337235"/>
            <a:ext cx="487363" cy="487363"/>
          </a:xfrm>
          <a:prstGeom prst="rect">
            <a:avLst/>
          </a:prstGeom>
        </p:spPr>
      </p:pic>
      <p:sp>
        <p:nvSpPr>
          <p:cNvPr id="12" name="TextBox 11">
            <a:extLst>
              <a:ext uri="{FF2B5EF4-FFF2-40B4-BE49-F238E27FC236}">
                <a16:creationId xmlns:a16="http://schemas.microsoft.com/office/drawing/2014/main" id="{A4DCA9B0-721E-3403-665B-9B74D1E644CA}"/>
              </a:ext>
            </a:extLst>
          </p:cNvPr>
          <p:cNvSpPr txBox="1"/>
          <p:nvPr/>
        </p:nvSpPr>
        <p:spPr>
          <a:xfrm>
            <a:off x="5565642" y="1222157"/>
            <a:ext cx="1583933" cy="1384995"/>
          </a:xfrm>
          <a:prstGeom prst="rect">
            <a:avLst/>
          </a:prstGeom>
          <a:solidFill>
            <a:srgbClr val="00B0F0"/>
          </a:solidFill>
        </p:spPr>
        <p:txBody>
          <a:bodyPr wrap="square">
            <a:spAutoFit/>
          </a:bodyPr>
          <a:lstStyle/>
          <a:p>
            <a:pPr marL="0" indent="0" algn="ctr">
              <a:buNone/>
            </a:pPr>
            <a:r>
              <a:rPr lang="en-GB" sz="1400" b="1" dirty="0">
                <a:solidFill>
                  <a:schemeClr val="bg1"/>
                </a:solidFill>
                <a:effectLst/>
                <a:latin typeface="+mj-lt"/>
              </a:rPr>
              <a:t>Radio campaign </a:t>
            </a:r>
            <a:r>
              <a:rPr lang="en-GB" sz="1400" dirty="0">
                <a:solidFill>
                  <a:schemeClr val="bg1"/>
                </a:solidFill>
                <a:effectLst/>
                <a:latin typeface="+mj-lt"/>
              </a:rPr>
              <a:t>with Pirate, Heart and Rewind: Nov 23-Feb 24</a:t>
            </a:r>
          </a:p>
          <a:p>
            <a:pPr marL="0" indent="0" algn="ctr">
              <a:buNone/>
            </a:pPr>
            <a:r>
              <a:rPr lang="en-GB" sz="1400" b="1" i="1" dirty="0">
                <a:solidFill>
                  <a:schemeClr val="bg1"/>
                </a:solidFill>
                <a:latin typeface="+mj-lt"/>
              </a:rPr>
              <a:t>Click on audio symbol to listen</a:t>
            </a:r>
            <a:r>
              <a:rPr lang="en-GB" sz="1400" i="1" dirty="0">
                <a:solidFill>
                  <a:schemeClr val="bg1"/>
                </a:solidFill>
                <a:latin typeface="+mj-lt"/>
              </a:rPr>
              <a:t>!</a:t>
            </a:r>
            <a:endParaRPr lang="en-GB" sz="1400" i="1" dirty="0">
              <a:solidFill>
                <a:schemeClr val="bg1"/>
              </a:solidFill>
              <a:effectLst/>
              <a:latin typeface="+mj-lt"/>
            </a:endParaRPr>
          </a:p>
        </p:txBody>
      </p:sp>
      <p:pic>
        <p:nvPicPr>
          <p:cNvPr id="13" name="Picture 12" descr="A person and person with a camera&#10;&#10;Description automatically generated">
            <a:extLst>
              <a:ext uri="{FF2B5EF4-FFF2-40B4-BE49-F238E27FC236}">
                <a16:creationId xmlns:a16="http://schemas.microsoft.com/office/drawing/2014/main" id="{C7C2B7C3-AF40-3133-D1D3-1F94FF85416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57608" y="3198603"/>
            <a:ext cx="2330026" cy="1747519"/>
          </a:xfrm>
          <a:prstGeom prst="rect">
            <a:avLst/>
          </a:prstGeom>
        </p:spPr>
      </p:pic>
      <p:sp>
        <p:nvSpPr>
          <p:cNvPr id="14" name="TextBox 13">
            <a:extLst>
              <a:ext uri="{FF2B5EF4-FFF2-40B4-BE49-F238E27FC236}">
                <a16:creationId xmlns:a16="http://schemas.microsoft.com/office/drawing/2014/main" id="{CCC644D7-FBAB-0136-F48A-9B0521D6AAC3}"/>
              </a:ext>
            </a:extLst>
          </p:cNvPr>
          <p:cNvSpPr txBox="1"/>
          <p:nvPr/>
        </p:nvSpPr>
        <p:spPr>
          <a:xfrm>
            <a:off x="6289366" y="4401212"/>
            <a:ext cx="2466510" cy="830997"/>
          </a:xfrm>
          <a:prstGeom prst="rect">
            <a:avLst/>
          </a:prstGeom>
          <a:solidFill>
            <a:schemeClr val="accent2">
              <a:lumMod val="75000"/>
            </a:schemeClr>
          </a:solidFill>
        </p:spPr>
        <p:txBody>
          <a:bodyPr wrap="square">
            <a:spAutoFit/>
          </a:bodyPr>
          <a:lstStyle/>
          <a:p>
            <a:pPr marL="0" indent="0">
              <a:buNone/>
            </a:pPr>
            <a:r>
              <a:rPr lang="en-GB" sz="1200" b="1">
                <a:solidFill>
                  <a:schemeClr val="bg1"/>
                </a:solidFill>
                <a:effectLst/>
                <a:latin typeface="+mj-lt"/>
              </a:rPr>
              <a:t>Proactive media moments </a:t>
            </a:r>
            <a:r>
              <a:rPr lang="en-GB" sz="1200">
                <a:solidFill>
                  <a:schemeClr val="bg1"/>
                </a:solidFill>
                <a:effectLst/>
                <a:latin typeface="+mj-lt"/>
              </a:rPr>
              <a:t>throughout winter focusing on community and admission avoidance </a:t>
            </a:r>
          </a:p>
        </p:txBody>
      </p:sp>
      <p:pic>
        <p:nvPicPr>
          <p:cNvPr id="20" name="Picture 19">
            <a:extLst>
              <a:ext uri="{FF2B5EF4-FFF2-40B4-BE49-F238E27FC236}">
                <a16:creationId xmlns:a16="http://schemas.microsoft.com/office/drawing/2014/main" id="{DE6A0C54-464C-7B1D-BB77-DD2BD38F1D5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935657" y="3500099"/>
            <a:ext cx="1224532" cy="1736923"/>
          </a:xfrm>
          <a:prstGeom prst="rect">
            <a:avLst/>
          </a:prstGeom>
          <a:noFill/>
        </p:spPr>
      </p:pic>
      <p:pic>
        <p:nvPicPr>
          <p:cNvPr id="30" name="Picture 29" descr="A person and person playing a game&#10;&#10;Description automatically generated">
            <a:extLst>
              <a:ext uri="{FF2B5EF4-FFF2-40B4-BE49-F238E27FC236}">
                <a16:creationId xmlns:a16="http://schemas.microsoft.com/office/drawing/2014/main" id="{8BA78250-0E63-0695-DAB7-9F8840722DC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95878" y="1180254"/>
            <a:ext cx="2650379" cy="1525190"/>
          </a:xfrm>
          <a:prstGeom prst="rect">
            <a:avLst/>
          </a:prstGeom>
        </p:spPr>
      </p:pic>
      <p:pic>
        <p:nvPicPr>
          <p:cNvPr id="11" name="Picture 6">
            <a:extLst>
              <a:ext uri="{FF2B5EF4-FFF2-40B4-BE49-F238E27FC236}">
                <a16:creationId xmlns:a16="http://schemas.microsoft.com/office/drawing/2014/main" id="{2CB5CEFC-7E90-0958-C161-229FC9881BF4}"/>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71370" y="3784871"/>
            <a:ext cx="1534622" cy="153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68E8838F-5E5A-7A65-88EE-0133EF34DA13}"/>
              </a:ext>
            </a:extLst>
          </p:cNvPr>
          <p:cNvSpPr txBox="1"/>
          <p:nvPr/>
        </p:nvSpPr>
        <p:spPr>
          <a:xfrm>
            <a:off x="74988" y="5319493"/>
            <a:ext cx="1731004" cy="461665"/>
          </a:xfrm>
          <a:prstGeom prst="rect">
            <a:avLst/>
          </a:prstGeom>
          <a:solidFill>
            <a:srgbClr val="7030A0"/>
          </a:solidFill>
        </p:spPr>
        <p:txBody>
          <a:bodyPr wrap="square">
            <a:spAutoFit/>
          </a:bodyPr>
          <a:lstStyle/>
          <a:p>
            <a:pPr marL="0" indent="0">
              <a:buNone/>
            </a:pPr>
            <a:r>
              <a:rPr lang="en-GB" sz="1200" b="1" dirty="0">
                <a:solidFill>
                  <a:schemeClr val="bg1"/>
                </a:solidFill>
              </a:rPr>
              <a:t>Promoting the Community Gateway</a:t>
            </a:r>
            <a:endParaRPr lang="en-GB" sz="1200" dirty="0">
              <a:solidFill>
                <a:schemeClr val="bg1"/>
              </a:solidFill>
            </a:endParaRPr>
          </a:p>
        </p:txBody>
      </p:sp>
      <p:sp>
        <p:nvSpPr>
          <p:cNvPr id="3" name="Slide Number Placeholder 2">
            <a:extLst>
              <a:ext uri="{FF2B5EF4-FFF2-40B4-BE49-F238E27FC236}">
                <a16:creationId xmlns:a16="http://schemas.microsoft.com/office/drawing/2014/main" id="{9A9A2CF9-1572-C3C5-9B33-1F6A09CC151C}"/>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7</a:t>
            </a:fld>
            <a:endParaRPr lang="en-GB"/>
          </a:p>
        </p:txBody>
      </p:sp>
      <p:sp>
        <p:nvSpPr>
          <p:cNvPr id="10" name="TextBox 9">
            <a:extLst>
              <a:ext uri="{FF2B5EF4-FFF2-40B4-BE49-F238E27FC236}">
                <a16:creationId xmlns:a16="http://schemas.microsoft.com/office/drawing/2014/main" id="{FCEE2A6B-8E71-0D68-FB5A-517A8A46EF68}"/>
              </a:ext>
            </a:extLst>
          </p:cNvPr>
          <p:cNvSpPr txBox="1"/>
          <p:nvPr/>
        </p:nvSpPr>
        <p:spPr>
          <a:xfrm>
            <a:off x="410313" y="2955964"/>
            <a:ext cx="3600268" cy="461665"/>
          </a:xfrm>
          <a:prstGeom prst="rect">
            <a:avLst/>
          </a:prstGeom>
          <a:noFill/>
        </p:spPr>
        <p:txBody>
          <a:bodyPr wrap="square">
            <a:spAutoFit/>
          </a:bodyPr>
          <a:lstStyle/>
          <a:p>
            <a:r>
              <a:rPr lang="en-GB" sz="1200" dirty="0">
                <a:hlinkClick r:id="rId16"/>
              </a:rPr>
              <a:t>Our campaign webpage: Where is best for you this winter? - NHS Cornwall and Isles of Scilly</a:t>
            </a:r>
            <a:endParaRPr lang="en-GB" sz="1200" dirty="0"/>
          </a:p>
        </p:txBody>
      </p:sp>
      <p:sp>
        <p:nvSpPr>
          <p:cNvPr id="16" name="TextBox 15">
            <a:extLst>
              <a:ext uri="{FF2B5EF4-FFF2-40B4-BE49-F238E27FC236}">
                <a16:creationId xmlns:a16="http://schemas.microsoft.com/office/drawing/2014/main" id="{74E6684F-793A-014B-E33F-177520617957}"/>
              </a:ext>
            </a:extLst>
          </p:cNvPr>
          <p:cNvSpPr txBox="1"/>
          <p:nvPr/>
        </p:nvSpPr>
        <p:spPr>
          <a:xfrm>
            <a:off x="1941665" y="2425053"/>
            <a:ext cx="1393576" cy="533329"/>
          </a:xfrm>
          <a:prstGeom prst="rect">
            <a:avLst/>
          </a:prstGeom>
          <a:solidFill>
            <a:srgbClr val="7030A0"/>
          </a:solidFill>
        </p:spPr>
        <p:txBody>
          <a:bodyPr wrap="square">
            <a:spAutoFit/>
          </a:bodyPr>
          <a:lstStyle/>
          <a:p>
            <a:pPr marL="0" indent="0">
              <a:buNone/>
            </a:pPr>
            <a:r>
              <a:rPr lang="en-GB" sz="1400" b="1">
                <a:solidFill>
                  <a:schemeClr val="bg1"/>
                </a:solidFill>
              </a:rPr>
              <a:t>Where is best comms toolkit</a:t>
            </a:r>
            <a:endParaRPr lang="en-GB" sz="1400">
              <a:solidFill>
                <a:schemeClr val="bg1"/>
              </a:solidFill>
            </a:endParaRPr>
          </a:p>
        </p:txBody>
      </p:sp>
      <p:sp>
        <p:nvSpPr>
          <p:cNvPr id="4" name="TextBox 3">
            <a:extLst>
              <a:ext uri="{FF2B5EF4-FFF2-40B4-BE49-F238E27FC236}">
                <a16:creationId xmlns:a16="http://schemas.microsoft.com/office/drawing/2014/main" id="{811AF64A-B16F-F576-0ACB-EC59FB963A83}"/>
              </a:ext>
            </a:extLst>
          </p:cNvPr>
          <p:cNvSpPr txBox="1"/>
          <p:nvPr/>
        </p:nvSpPr>
        <p:spPr>
          <a:xfrm>
            <a:off x="468313" y="830259"/>
            <a:ext cx="7144636" cy="369332"/>
          </a:xfrm>
          <a:prstGeom prst="rect">
            <a:avLst/>
          </a:prstGeom>
          <a:noFill/>
        </p:spPr>
        <p:txBody>
          <a:bodyPr wrap="square">
            <a:spAutoFit/>
          </a:bodyPr>
          <a:lstStyle/>
          <a:p>
            <a:r>
              <a:rPr lang="en-GB" dirty="0">
                <a:solidFill>
                  <a:schemeClr val="accent1"/>
                </a:solidFill>
                <a:latin typeface="Segoe Print" panose="02000600000000000000" pitchFamily="2" charset="0"/>
              </a:rPr>
              <a:t>Focusing on home and community is best </a:t>
            </a:r>
            <a:endParaRPr lang="en-GB" dirty="0">
              <a:solidFill>
                <a:schemeClr val="accent1"/>
              </a:solidFill>
            </a:endParaRPr>
          </a:p>
        </p:txBody>
      </p:sp>
      <p:sp>
        <p:nvSpPr>
          <p:cNvPr id="17" name="TextBox 16">
            <a:extLst>
              <a:ext uri="{FF2B5EF4-FFF2-40B4-BE49-F238E27FC236}">
                <a16:creationId xmlns:a16="http://schemas.microsoft.com/office/drawing/2014/main" id="{FE184B9D-5D6F-8330-1489-85E00396E4A0}"/>
              </a:ext>
            </a:extLst>
          </p:cNvPr>
          <p:cNvSpPr txBox="1"/>
          <p:nvPr/>
        </p:nvSpPr>
        <p:spPr>
          <a:xfrm>
            <a:off x="1935657" y="4607308"/>
            <a:ext cx="1224532" cy="1384995"/>
          </a:xfrm>
          <a:prstGeom prst="rect">
            <a:avLst/>
          </a:prstGeom>
          <a:solidFill>
            <a:schemeClr val="accent3">
              <a:lumMod val="75000"/>
            </a:schemeClr>
          </a:solidFill>
        </p:spPr>
        <p:txBody>
          <a:bodyPr wrap="square">
            <a:spAutoFit/>
          </a:bodyPr>
          <a:lstStyle/>
          <a:p>
            <a:pPr algn="ctr"/>
            <a:r>
              <a:rPr lang="en-US" sz="1400" kern="0" dirty="0">
                <a:solidFill>
                  <a:schemeClr val="bg1"/>
                </a:solidFill>
                <a:hlinkClick r:id="rId17"/>
              </a:rPr>
              <a:t>Winter wellbeing booklet </a:t>
            </a:r>
            <a:r>
              <a:rPr lang="en-US" sz="1400" kern="0" dirty="0">
                <a:solidFill>
                  <a:schemeClr val="bg1"/>
                </a:solidFill>
              </a:rPr>
              <a:t>printed and distributed to GP and hubs</a:t>
            </a:r>
            <a:endParaRPr lang="en-GB" sz="1400" dirty="0"/>
          </a:p>
        </p:txBody>
      </p:sp>
      <p:pic>
        <p:nvPicPr>
          <p:cNvPr id="18" name="Picture 17">
            <a:extLst>
              <a:ext uri="{FF2B5EF4-FFF2-40B4-BE49-F238E27FC236}">
                <a16:creationId xmlns:a16="http://schemas.microsoft.com/office/drawing/2014/main" id="{066A9BA5-B6BF-E5F1-7BD2-A945C556C85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21071402">
            <a:off x="3358276" y="3222187"/>
            <a:ext cx="1451159" cy="2034002"/>
          </a:xfrm>
          <a:prstGeom prst="rect">
            <a:avLst/>
          </a:prstGeom>
        </p:spPr>
      </p:pic>
      <p:pic>
        <p:nvPicPr>
          <p:cNvPr id="19" name="Picture 18">
            <a:extLst>
              <a:ext uri="{FF2B5EF4-FFF2-40B4-BE49-F238E27FC236}">
                <a16:creationId xmlns:a16="http://schemas.microsoft.com/office/drawing/2014/main" id="{2B524812-F375-ED7A-28CD-C583E40DAA9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rot="716126">
            <a:off x="4582436" y="2951667"/>
            <a:ext cx="1618664" cy="2261369"/>
          </a:xfrm>
          <a:prstGeom prst="rect">
            <a:avLst/>
          </a:prstGeom>
        </p:spPr>
      </p:pic>
      <p:sp>
        <p:nvSpPr>
          <p:cNvPr id="21" name="TextBox 20">
            <a:extLst>
              <a:ext uri="{FF2B5EF4-FFF2-40B4-BE49-F238E27FC236}">
                <a16:creationId xmlns:a16="http://schemas.microsoft.com/office/drawing/2014/main" id="{95FA6E9A-13A3-D508-2985-6AF87527A212}"/>
              </a:ext>
            </a:extLst>
          </p:cNvPr>
          <p:cNvSpPr txBox="1"/>
          <p:nvPr/>
        </p:nvSpPr>
        <p:spPr>
          <a:xfrm>
            <a:off x="3853887" y="4227973"/>
            <a:ext cx="1832525" cy="830997"/>
          </a:xfrm>
          <a:prstGeom prst="rect">
            <a:avLst/>
          </a:prstGeom>
          <a:solidFill>
            <a:srgbClr val="00AA9E"/>
          </a:solidFill>
        </p:spPr>
        <p:txBody>
          <a:bodyPr wrap="square">
            <a:spAutoFit/>
          </a:bodyPr>
          <a:lstStyle/>
          <a:p>
            <a:pPr marL="0" indent="0">
              <a:buNone/>
            </a:pPr>
            <a:r>
              <a:rPr lang="en-GB" sz="1200" b="1" dirty="0">
                <a:solidFill>
                  <a:schemeClr val="bg1"/>
                </a:solidFill>
                <a:latin typeface="+mj-lt"/>
              </a:rPr>
              <a:t>Media advertorials, online and out of home advertising - targeting families </a:t>
            </a:r>
            <a:endParaRPr lang="en-GB" sz="1200" dirty="0">
              <a:solidFill>
                <a:schemeClr val="bg1"/>
              </a:solidFill>
              <a:effectLst/>
              <a:latin typeface="+mj-lt"/>
            </a:endParaRPr>
          </a:p>
        </p:txBody>
      </p:sp>
      <p:pic>
        <p:nvPicPr>
          <p:cNvPr id="23" name="Picture 22">
            <a:extLst>
              <a:ext uri="{FF2B5EF4-FFF2-40B4-BE49-F238E27FC236}">
                <a16:creationId xmlns:a16="http://schemas.microsoft.com/office/drawing/2014/main" id="{40C85CFB-CB5A-04CA-0A3A-924C34625D10}"/>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rot="21010589">
            <a:off x="7202830" y="1269916"/>
            <a:ext cx="961094" cy="1360965"/>
          </a:xfrm>
          <a:prstGeom prst="rect">
            <a:avLst/>
          </a:prstGeom>
        </p:spPr>
      </p:pic>
      <p:pic>
        <p:nvPicPr>
          <p:cNvPr id="24" name="Picture 23">
            <a:extLst>
              <a:ext uri="{FF2B5EF4-FFF2-40B4-BE49-F238E27FC236}">
                <a16:creationId xmlns:a16="http://schemas.microsoft.com/office/drawing/2014/main" id="{A02A1548-303D-A0B7-1EF0-0C8186536B2B}"/>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37013" y="1222156"/>
            <a:ext cx="989282" cy="1384995"/>
          </a:xfrm>
          <a:prstGeom prst="rect">
            <a:avLst/>
          </a:prstGeom>
          <a:ln>
            <a:solidFill>
              <a:schemeClr val="tx2"/>
            </a:solidFill>
          </a:ln>
        </p:spPr>
      </p:pic>
      <p:sp>
        <p:nvSpPr>
          <p:cNvPr id="25" name="TextBox 24">
            <a:extLst>
              <a:ext uri="{FF2B5EF4-FFF2-40B4-BE49-F238E27FC236}">
                <a16:creationId xmlns:a16="http://schemas.microsoft.com/office/drawing/2014/main" id="{4A1A4E58-443A-0011-4C2C-9505E15B9282}"/>
              </a:ext>
            </a:extLst>
          </p:cNvPr>
          <p:cNvSpPr txBox="1"/>
          <p:nvPr/>
        </p:nvSpPr>
        <p:spPr>
          <a:xfrm>
            <a:off x="7293060" y="2477967"/>
            <a:ext cx="1440627" cy="830997"/>
          </a:xfrm>
          <a:prstGeom prst="rect">
            <a:avLst/>
          </a:prstGeom>
          <a:solidFill>
            <a:srgbClr val="A5058E"/>
          </a:solidFill>
        </p:spPr>
        <p:txBody>
          <a:bodyPr wrap="square">
            <a:spAutoFit/>
          </a:bodyPr>
          <a:lstStyle/>
          <a:p>
            <a:pPr marL="0" indent="0">
              <a:buNone/>
            </a:pPr>
            <a:r>
              <a:rPr lang="en-GB" sz="1200" b="1" dirty="0">
                <a:solidFill>
                  <a:schemeClr val="bg1"/>
                </a:solidFill>
                <a:latin typeface="+mj-lt"/>
              </a:rPr>
              <a:t>Printed materials on display in GPs, hubs and our hospitals </a:t>
            </a:r>
            <a:endParaRPr lang="en-GB" sz="1200" dirty="0">
              <a:solidFill>
                <a:schemeClr val="bg1"/>
              </a:solidFill>
              <a:effectLst/>
              <a:latin typeface="+mj-lt"/>
            </a:endParaRPr>
          </a:p>
        </p:txBody>
      </p:sp>
      <p:pic>
        <p:nvPicPr>
          <p:cNvPr id="26" name="Picture 2">
            <a:extLst>
              <a:ext uri="{FF2B5EF4-FFF2-40B4-BE49-F238E27FC236}">
                <a16:creationId xmlns:a16="http://schemas.microsoft.com/office/drawing/2014/main" id="{2F82270F-5FAA-CF61-B014-086FABC2FA19}"/>
              </a:ext>
            </a:extLst>
          </p:cNvPr>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a:stretch/>
        </p:blipFill>
        <p:spPr bwMode="auto">
          <a:xfrm>
            <a:off x="7702795" y="6250868"/>
            <a:ext cx="1216482" cy="9044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Peter Pan - Hall for Cornwall | Theatre &amp; Arts in Cornwall">
            <a:extLst>
              <a:ext uri="{FF2B5EF4-FFF2-40B4-BE49-F238E27FC236}">
                <a16:creationId xmlns:a16="http://schemas.microsoft.com/office/drawing/2014/main" id="{4BF96D09-72FC-ED84-A272-195EA6E06FDA}"/>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702796" y="5020818"/>
            <a:ext cx="1216482" cy="123005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D91EC81E-FD05-CEFF-9288-CB7C59B549FD}"/>
              </a:ext>
            </a:extLst>
          </p:cNvPr>
          <p:cNvSpPr txBox="1">
            <a:spLocks/>
          </p:cNvSpPr>
          <p:nvPr/>
        </p:nvSpPr>
        <p:spPr bwMode="auto">
          <a:xfrm>
            <a:off x="5891438" y="5456380"/>
            <a:ext cx="1886878" cy="1230051"/>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5EB8"/>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6747"/>
              </a:buClr>
              <a:buChar char="–"/>
              <a:defRPr sz="2400">
                <a:solidFill>
                  <a:schemeClr val="tx1"/>
                </a:solidFill>
                <a:latin typeface="+mn-lt"/>
              </a:defRPr>
            </a:lvl2pPr>
            <a:lvl3pPr marL="1143000" indent="-228600" algn="l" rtl="0" eaLnBrk="1" fontAlgn="base" hangingPunct="1">
              <a:spcBef>
                <a:spcPct val="20000"/>
              </a:spcBef>
              <a:spcAft>
                <a:spcPct val="0"/>
              </a:spcAft>
              <a:buClr>
                <a:srgbClr val="005EB8"/>
              </a:buClr>
              <a:buChar char="•"/>
              <a:defRPr sz="2000">
                <a:solidFill>
                  <a:schemeClr val="tx1"/>
                </a:solidFill>
                <a:latin typeface="+mn-lt"/>
              </a:defRPr>
            </a:lvl3pPr>
            <a:lvl4pPr marL="1600200" indent="-228600" algn="l" rtl="0" eaLnBrk="1" fontAlgn="base" hangingPunct="1">
              <a:spcBef>
                <a:spcPct val="20000"/>
              </a:spcBef>
              <a:spcAft>
                <a:spcPct val="0"/>
              </a:spcAft>
              <a:buClr>
                <a:srgbClr val="006747"/>
              </a:buClr>
              <a:buChar char="–"/>
              <a:defRPr sz="1800">
                <a:solidFill>
                  <a:schemeClr val="tx1"/>
                </a:solidFill>
                <a:latin typeface="+mn-lt"/>
              </a:defRPr>
            </a:lvl4pPr>
            <a:lvl5pPr marL="2057400" indent="-228600" algn="l" rtl="0" eaLnBrk="1" fontAlgn="base" hangingPunct="1">
              <a:spcBef>
                <a:spcPct val="20000"/>
              </a:spcBef>
              <a:spcAft>
                <a:spcPct val="0"/>
              </a:spcAft>
              <a:buClr>
                <a:srgbClr val="005EB8"/>
              </a:buClr>
              <a:buChar char="»"/>
              <a:defRPr sz="18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1800">
                <a:solidFill>
                  <a:schemeClr val="accent2"/>
                </a:solidFill>
                <a:latin typeface="+mn-lt"/>
              </a:defRPr>
            </a:lvl6pPr>
            <a:lvl7pPr marL="2971800" indent="-228600" algn="l" rtl="0" eaLnBrk="1" fontAlgn="base" hangingPunct="1">
              <a:spcBef>
                <a:spcPct val="20000"/>
              </a:spcBef>
              <a:spcAft>
                <a:spcPct val="0"/>
              </a:spcAft>
              <a:buClr>
                <a:schemeClr val="hlink"/>
              </a:buClr>
              <a:buChar char="»"/>
              <a:defRPr sz="1800">
                <a:solidFill>
                  <a:schemeClr val="accent2"/>
                </a:solidFill>
                <a:latin typeface="+mn-lt"/>
              </a:defRPr>
            </a:lvl7pPr>
            <a:lvl8pPr marL="3429000" indent="-228600" algn="l" rtl="0" eaLnBrk="1" fontAlgn="base" hangingPunct="1">
              <a:spcBef>
                <a:spcPct val="20000"/>
              </a:spcBef>
              <a:spcAft>
                <a:spcPct val="0"/>
              </a:spcAft>
              <a:buClr>
                <a:schemeClr val="hlink"/>
              </a:buClr>
              <a:buChar char="»"/>
              <a:defRPr sz="1800">
                <a:solidFill>
                  <a:schemeClr val="accent2"/>
                </a:solidFill>
                <a:latin typeface="+mn-lt"/>
              </a:defRPr>
            </a:lvl8pPr>
            <a:lvl9pPr marL="3886200" indent="-228600" algn="l" rtl="0" eaLnBrk="1" fontAlgn="base" hangingPunct="1">
              <a:spcBef>
                <a:spcPct val="20000"/>
              </a:spcBef>
              <a:spcAft>
                <a:spcPct val="0"/>
              </a:spcAft>
              <a:buClr>
                <a:schemeClr val="hlink"/>
              </a:buClr>
              <a:buChar char="»"/>
              <a:defRPr sz="1800">
                <a:solidFill>
                  <a:schemeClr val="accent2"/>
                </a:solidFill>
                <a:latin typeface="+mn-lt"/>
              </a:defRPr>
            </a:lvl9pPr>
          </a:lstStyle>
          <a:p>
            <a:pPr marL="0" indent="0">
              <a:buFontTx/>
              <a:buNone/>
            </a:pPr>
            <a:r>
              <a:rPr lang="en-US" sz="1200" b="1" kern="0" dirty="0">
                <a:solidFill>
                  <a:schemeClr val="bg1"/>
                </a:solidFill>
              </a:rPr>
              <a:t>Winter wellbeing tips advent calendar </a:t>
            </a:r>
            <a:r>
              <a:rPr lang="en-US" sz="1200" kern="0" dirty="0">
                <a:solidFill>
                  <a:schemeClr val="bg1"/>
                </a:solidFill>
              </a:rPr>
              <a:t>with Hall for Cornwall’s Peter Pan pantomime cast, senior leaders and frontline staff. </a:t>
            </a:r>
            <a:endParaRPr lang="en-US" sz="1200" b="1" kern="0" dirty="0">
              <a:solidFill>
                <a:schemeClr val="bg1"/>
              </a:solidFill>
            </a:endParaRPr>
          </a:p>
        </p:txBody>
      </p:sp>
      <p:pic>
        <p:nvPicPr>
          <p:cNvPr id="29" name="Picture 28">
            <a:extLst>
              <a:ext uri="{FF2B5EF4-FFF2-40B4-BE49-F238E27FC236}">
                <a16:creationId xmlns:a16="http://schemas.microsoft.com/office/drawing/2014/main" id="{C32EE723-3CB5-AE4E-74DC-A2320903732E}"/>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70140" y="5864595"/>
            <a:ext cx="1601337" cy="909309"/>
          </a:xfrm>
          <a:prstGeom prst="rect">
            <a:avLst/>
          </a:prstGeom>
        </p:spPr>
      </p:pic>
      <p:pic>
        <p:nvPicPr>
          <p:cNvPr id="32" name="Picture 31">
            <a:extLst>
              <a:ext uri="{FF2B5EF4-FFF2-40B4-BE49-F238E27FC236}">
                <a16:creationId xmlns:a16="http://schemas.microsoft.com/office/drawing/2014/main" id="{913A14A5-ECC7-E323-A7E1-B605075228FB}"/>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269189" y="5183992"/>
            <a:ext cx="2398822" cy="1533636"/>
          </a:xfrm>
          <a:prstGeom prst="rect">
            <a:avLst/>
          </a:prstGeom>
        </p:spPr>
      </p:pic>
      <p:sp>
        <p:nvSpPr>
          <p:cNvPr id="33" name="TextBox 32">
            <a:extLst>
              <a:ext uri="{FF2B5EF4-FFF2-40B4-BE49-F238E27FC236}">
                <a16:creationId xmlns:a16="http://schemas.microsoft.com/office/drawing/2014/main" id="{0EE70B5D-F8A0-18CA-56E4-F210B297EE9B}"/>
              </a:ext>
            </a:extLst>
          </p:cNvPr>
          <p:cNvSpPr txBox="1"/>
          <p:nvPr/>
        </p:nvSpPr>
        <p:spPr>
          <a:xfrm>
            <a:off x="1892281" y="6027741"/>
            <a:ext cx="1253976" cy="830997"/>
          </a:xfrm>
          <a:prstGeom prst="rect">
            <a:avLst/>
          </a:prstGeom>
          <a:noFill/>
        </p:spPr>
        <p:txBody>
          <a:bodyPr wrap="square">
            <a:spAutoFit/>
          </a:bodyPr>
          <a:lstStyle/>
          <a:p>
            <a:r>
              <a:rPr lang="en-GB" sz="1200" dirty="0">
                <a:hlinkClick r:id="rId26"/>
              </a:rPr>
              <a:t>View online: Where is best this winter? - Cornwall Live</a:t>
            </a:r>
            <a:endParaRPr lang="en-GB" sz="1200" dirty="0"/>
          </a:p>
        </p:txBody>
      </p:sp>
      <p:pic>
        <p:nvPicPr>
          <p:cNvPr id="34" name="Picture 33">
            <a:extLst>
              <a:ext uri="{FF2B5EF4-FFF2-40B4-BE49-F238E27FC236}">
                <a16:creationId xmlns:a16="http://schemas.microsoft.com/office/drawing/2014/main" id="{91BD87CD-F37E-A8A6-C127-570268E644C6}"/>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880138" y="2586526"/>
            <a:ext cx="1286936" cy="917655"/>
          </a:xfrm>
          <a:prstGeom prst="rect">
            <a:avLst/>
          </a:prstGeom>
        </p:spPr>
      </p:pic>
    </p:spTree>
    <p:extLst>
      <p:ext uri="{BB962C8B-B14F-4D97-AF65-F5344CB8AC3E}">
        <p14:creationId xmlns:p14="http://schemas.microsoft.com/office/powerpoint/2010/main" val="257806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0081"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008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80000">
                <p:cTn id="16" fill="hold" display="0">
                  <p:stCondLst>
                    <p:cond delay="indefinite"/>
                  </p:stCondLst>
                  <p:endCondLst>
                    <p:cond evt="onStopAudio" delay="0">
                      <p:tgtEl>
                        <p:sldTgt/>
                      </p:tgtEl>
                    </p:cond>
                  </p:endCondLst>
                </p:cTn>
                <p:tgtEl>
                  <p:spTgt spid="8"/>
                </p:tgtEl>
              </p:cMediaNode>
            </p:audio>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585D-C2EE-1B1F-8C24-8E75C0E20D8E}"/>
              </a:ext>
            </a:extLst>
          </p:cNvPr>
          <p:cNvSpPr>
            <a:spLocks noGrp="1"/>
          </p:cNvSpPr>
          <p:nvPr>
            <p:ph type="title"/>
          </p:nvPr>
        </p:nvSpPr>
        <p:spPr/>
        <p:txBody>
          <a:bodyPr/>
          <a:lstStyle/>
          <a:p>
            <a:r>
              <a:rPr lang="en-GB"/>
              <a:t>Real life case studies</a:t>
            </a:r>
          </a:p>
        </p:txBody>
      </p:sp>
      <p:sp>
        <p:nvSpPr>
          <p:cNvPr id="3" name="Content Placeholder 2">
            <a:extLst>
              <a:ext uri="{FF2B5EF4-FFF2-40B4-BE49-F238E27FC236}">
                <a16:creationId xmlns:a16="http://schemas.microsoft.com/office/drawing/2014/main" id="{A505BCBF-026D-B1BB-94C4-32612C56DDE1}"/>
              </a:ext>
            </a:extLst>
          </p:cNvPr>
          <p:cNvSpPr>
            <a:spLocks noGrp="1"/>
          </p:cNvSpPr>
          <p:nvPr>
            <p:ph idx="1"/>
          </p:nvPr>
        </p:nvSpPr>
        <p:spPr>
          <a:xfrm>
            <a:off x="457200" y="1341438"/>
            <a:ext cx="4834880" cy="4784725"/>
          </a:xfrm>
        </p:spPr>
        <p:txBody>
          <a:bodyPr>
            <a:normAutofit/>
          </a:bodyPr>
          <a:lstStyle/>
          <a:p>
            <a:r>
              <a:rPr lang="en-GB" sz="2000">
                <a:solidFill>
                  <a:schemeClr val="accent1"/>
                </a:solidFill>
              </a:rPr>
              <a:t>We will be promoting weekly case studies showcasing the positive stories of how your work is supporting our people at home</a:t>
            </a:r>
          </a:p>
          <a:p>
            <a:r>
              <a:rPr lang="en-GB" sz="2000">
                <a:solidFill>
                  <a:schemeClr val="accent1"/>
                </a:solidFill>
              </a:rPr>
              <a:t>We are using stories of people who have benefits from our winter plans – those who use our virtual wards, community hubs to the extended hours at West Cornwall Hospital</a:t>
            </a:r>
          </a:p>
          <a:p>
            <a:r>
              <a:rPr lang="en-GB" sz="2000">
                <a:solidFill>
                  <a:schemeClr val="accent1"/>
                </a:solidFill>
              </a:rPr>
              <a:t>We will use these stories to increase awareness and build trust to our internal and external audiences </a:t>
            </a:r>
          </a:p>
          <a:p>
            <a:r>
              <a:rPr lang="en-GB" sz="2000">
                <a:solidFill>
                  <a:schemeClr val="accent1"/>
                </a:solidFill>
              </a:rPr>
              <a:t>We want to celebrate our great teams in action </a:t>
            </a:r>
          </a:p>
        </p:txBody>
      </p:sp>
      <p:sp>
        <p:nvSpPr>
          <p:cNvPr id="6" name="Slide Number Placeholder 2">
            <a:extLst>
              <a:ext uri="{FF2B5EF4-FFF2-40B4-BE49-F238E27FC236}">
                <a16:creationId xmlns:a16="http://schemas.microsoft.com/office/drawing/2014/main" id="{C685C9A7-2AD8-5BD9-B668-BBE1EB3C05E6}"/>
              </a:ext>
            </a:extLst>
          </p:cNvPr>
          <p:cNvSpPr txBox="1">
            <a:spLocks/>
          </p:cNvSpPr>
          <p:nvPr/>
        </p:nvSpPr>
        <p:spPr>
          <a:xfrm>
            <a:off x="6948264" y="6481792"/>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8</a:t>
            </a:fld>
            <a:endParaRPr lang="en-GB"/>
          </a:p>
        </p:txBody>
      </p:sp>
      <p:pic>
        <p:nvPicPr>
          <p:cNvPr id="1026" name="Picture 2">
            <a:extLst>
              <a:ext uri="{FF2B5EF4-FFF2-40B4-BE49-F238E27FC236}">
                <a16:creationId xmlns:a16="http://schemas.microsoft.com/office/drawing/2014/main" id="{6911DAE3-196C-0B8E-25CA-9BDEA01281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0080" y="1412776"/>
            <a:ext cx="3565584" cy="36371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9113EB-B42E-10B0-26A5-48E940FA59FD}"/>
              </a:ext>
            </a:extLst>
          </p:cNvPr>
          <p:cNvSpPr txBox="1"/>
          <p:nvPr/>
        </p:nvSpPr>
        <p:spPr>
          <a:xfrm>
            <a:off x="720080" y="5878294"/>
            <a:ext cx="7668344" cy="369332"/>
          </a:xfrm>
          <a:prstGeom prst="rect">
            <a:avLst/>
          </a:prstGeom>
          <a:solidFill>
            <a:srgbClr val="7030A0"/>
          </a:solidFill>
        </p:spPr>
        <p:txBody>
          <a:bodyPr wrap="square">
            <a:spAutoFit/>
          </a:bodyPr>
          <a:lstStyle/>
          <a:p>
            <a:r>
              <a:rPr lang="en-GB" sz="1800">
                <a:solidFill>
                  <a:schemeClr val="bg1"/>
                </a:solidFill>
              </a:rPr>
              <a:t>Please tell us your stories by emailing </a:t>
            </a:r>
            <a:r>
              <a:rPr lang="en-GB" sz="1800">
                <a:solidFill>
                  <a:schemeClr val="bg1"/>
                </a:solidFill>
                <a:hlinkClick r:id="rId3">
                  <a:extLst>
                    <a:ext uri="{A12FA001-AC4F-418D-AE19-62706E023703}">
                      <ahyp:hlinkClr xmlns:ahyp="http://schemas.microsoft.com/office/drawing/2018/hyperlinkcolor" val="tx"/>
                    </a:ext>
                  </a:extLst>
                </a:hlinkClick>
              </a:rPr>
              <a:t>ciosicb.contactus@nhs.net</a:t>
            </a:r>
            <a:r>
              <a:rPr lang="en-GB" sz="1800">
                <a:solidFill>
                  <a:schemeClr val="bg1"/>
                </a:solidFill>
              </a:rPr>
              <a:t> </a:t>
            </a:r>
          </a:p>
        </p:txBody>
      </p:sp>
      <p:sp>
        <p:nvSpPr>
          <p:cNvPr id="4" name="TextBox 3">
            <a:extLst>
              <a:ext uri="{FF2B5EF4-FFF2-40B4-BE49-F238E27FC236}">
                <a16:creationId xmlns:a16="http://schemas.microsoft.com/office/drawing/2014/main" id="{35337052-D315-AF0E-2E7B-EF4D8A47ABF7}"/>
              </a:ext>
            </a:extLst>
          </p:cNvPr>
          <p:cNvSpPr txBox="1"/>
          <p:nvPr/>
        </p:nvSpPr>
        <p:spPr>
          <a:xfrm>
            <a:off x="523708" y="847950"/>
            <a:ext cx="6280540" cy="369332"/>
          </a:xfrm>
          <a:prstGeom prst="rect">
            <a:avLst/>
          </a:prstGeom>
          <a:noFill/>
        </p:spPr>
        <p:txBody>
          <a:bodyPr wrap="square">
            <a:spAutoFit/>
          </a:bodyPr>
          <a:lstStyle/>
          <a:p>
            <a:r>
              <a:rPr lang="en-GB">
                <a:solidFill>
                  <a:schemeClr val="accent1"/>
                </a:solidFill>
                <a:latin typeface="Segoe Print" panose="02000600000000000000" pitchFamily="2" charset="0"/>
              </a:rPr>
              <a:t>Telling the stories of our winter services in action </a:t>
            </a:r>
            <a:endParaRPr lang="en-GB">
              <a:solidFill>
                <a:schemeClr val="accent1"/>
              </a:solidFill>
            </a:endParaRPr>
          </a:p>
        </p:txBody>
      </p:sp>
      <p:pic>
        <p:nvPicPr>
          <p:cNvPr id="5" name="Picture 4" descr="Logo&#10;&#10;Description automatically generated">
            <a:extLst>
              <a:ext uri="{FF2B5EF4-FFF2-40B4-BE49-F238E27FC236}">
                <a16:creationId xmlns:a16="http://schemas.microsoft.com/office/drawing/2014/main" id="{81FADEDF-89C6-70B5-12A2-9B13FFAC3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500" t="15927" r="12502" b="15926"/>
          <a:stretch/>
        </p:blipFill>
        <p:spPr>
          <a:xfrm>
            <a:off x="7308304" y="260648"/>
            <a:ext cx="1368152" cy="912101"/>
          </a:xfrm>
          <a:prstGeom prst="rect">
            <a:avLst/>
          </a:prstGeom>
        </p:spPr>
      </p:pic>
    </p:spTree>
    <p:extLst>
      <p:ext uri="{BB962C8B-B14F-4D97-AF65-F5344CB8AC3E}">
        <p14:creationId xmlns:p14="http://schemas.microsoft.com/office/powerpoint/2010/main" val="129736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55F7-A04A-54C2-6680-2E07A771CBA7}"/>
              </a:ext>
            </a:extLst>
          </p:cNvPr>
          <p:cNvSpPr>
            <a:spLocks noGrp="1"/>
          </p:cNvSpPr>
          <p:nvPr>
            <p:ph type="title"/>
          </p:nvPr>
        </p:nvSpPr>
        <p:spPr>
          <a:xfrm>
            <a:off x="251520" y="548680"/>
            <a:ext cx="7560840" cy="864096"/>
          </a:xfrm>
        </p:spPr>
        <p:txBody>
          <a:bodyPr>
            <a:normAutofit/>
          </a:bodyPr>
          <a:lstStyle/>
          <a:p>
            <a:r>
              <a:rPr lang="en-GB" sz="2300" dirty="0">
                <a:latin typeface="Arial" panose="020B0604020202020204" pitchFamily="34" charset="0"/>
                <a:ea typeface="Times New Roman" panose="02020603050405020304" pitchFamily="18" charset="0"/>
                <a:cs typeface="Arial" panose="020B0604020202020204" pitchFamily="34" charset="0"/>
              </a:rPr>
              <a:t>Extra GP appointments at our Primary Care Hubs</a:t>
            </a:r>
            <a:endParaRPr lang="en-GB" sz="2300" dirty="0"/>
          </a:p>
        </p:txBody>
      </p:sp>
      <p:sp>
        <p:nvSpPr>
          <p:cNvPr id="8" name="TextBox 7">
            <a:extLst>
              <a:ext uri="{FF2B5EF4-FFF2-40B4-BE49-F238E27FC236}">
                <a16:creationId xmlns:a16="http://schemas.microsoft.com/office/drawing/2014/main" id="{AAE74155-BB8B-7388-7870-6CBB627BC51F}"/>
              </a:ext>
            </a:extLst>
          </p:cNvPr>
          <p:cNvSpPr txBox="1"/>
          <p:nvPr/>
        </p:nvSpPr>
        <p:spPr>
          <a:xfrm>
            <a:off x="431652" y="4434547"/>
            <a:ext cx="7763168" cy="2031325"/>
          </a:xfrm>
          <a:prstGeom prst="rect">
            <a:avLst/>
          </a:prstGeom>
          <a:noFill/>
        </p:spPr>
        <p:txBody>
          <a:bodyPr wrap="square">
            <a:spAutoFit/>
          </a:bodyPr>
          <a:lstStyle/>
          <a:p>
            <a:pPr algn="ctr"/>
            <a:r>
              <a:rPr lang="en-GB" sz="1800" b="1" dirty="0">
                <a:solidFill>
                  <a:schemeClr val="accent1"/>
                </a:solidFill>
                <a:effectLst/>
                <a:latin typeface="Arial" panose="020B0604020202020204" pitchFamily="34" charset="0"/>
                <a:ea typeface="Calibri" panose="020F0502020204030204" pitchFamily="34" charset="0"/>
              </a:rPr>
              <a:t>Recruitment is underway for the extra </a:t>
            </a:r>
            <a:r>
              <a:rPr lang="en-GB" b="1" dirty="0">
                <a:solidFill>
                  <a:schemeClr val="accent1"/>
                </a:solidFill>
                <a:latin typeface="Arial" panose="020B0604020202020204" pitchFamily="34" charset="0"/>
                <a:ea typeface="Calibri" panose="020F0502020204030204" pitchFamily="34" charset="0"/>
              </a:rPr>
              <a:t>GP appointments </a:t>
            </a:r>
            <a:br>
              <a:rPr lang="en-GB" b="1" dirty="0">
                <a:solidFill>
                  <a:schemeClr val="accent1"/>
                </a:solidFill>
                <a:latin typeface="Arial" panose="020B0604020202020204" pitchFamily="34" charset="0"/>
                <a:ea typeface="Calibri" panose="020F0502020204030204" pitchFamily="34" charset="0"/>
              </a:rPr>
            </a:br>
            <a:r>
              <a:rPr lang="en-GB" b="1" dirty="0">
                <a:solidFill>
                  <a:schemeClr val="accent1"/>
                </a:solidFill>
                <a:latin typeface="Arial" panose="020B0604020202020204" pitchFamily="34" charset="0"/>
                <a:ea typeface="Calibri" panose="020F0502020204030204" pitchFamily="34" charset="0"/>
              </a:rPr>
              <a:t>at our </a:t>
            </a:r>
            <a:r>
              <a:rPr lang="en-GB" sz="1800" b="1" dirty="0">
                <a:solidFill>
                  <a:schemeClr val="accent1"/>
                </a:solidFill>
                <a:effectLst/>
                <a:latin typeface="Arial" panose="020B0604020202020204" pitchFamily="34" charset="0"/>
                <a:ea typeface="Calibri" panose="020F0502020204030204" pitchFamily="34" charset="0"/>
              </a:rPr>
              <a:t>primary care hubs</a:t>
            </a:r>
            <a:br>
              <a:rPr lang="en-GB" sz="1800" b="1" dirty="0">
                <a:solidFill>
                  <a:schemeClr val="accent1"/>
                </a:solidFill>
                <a:effectLst/>
                <a:latin typeface="Arial" panose="020B0604020202020204" pitchFamily="34" charset="0"/>
                <a:ea typeface="Calibri" panose="020F0502020204030204" pitchFamily="34" charset="0"/>
              </a:rPr>
            </a:br>
            <a:r>
              <a:rPr lang="en-GB" sz="1800" dirty="0">
                <a:solidFill>
                  <a:schemeClr val="accent1"/>
                </a:solidFill>
                <a:effectLst/>
                <a:latin typeface="Arial" panose="020B0604020202020204" pitchFamily="34" charset="0"/>
                <a:ea typeface="Calibri" panose="020F0502020204030204" pitchFamily="34" charset="0"/>
              </a:rPr>
              <a:t>We’d appreciate your support in promoting these roles, which will be staffed through 'portfolio' additional hours recruited across our primary care network, the ICS and externally - targeting recently retired and registered GPs, paramedics and nurses who have suitable experience in minor illness. </a:t>
            </a:r>
            <a:r>
              <a:rPr lang="en-GB" sz="1800" dirty="0">
                <a:solidFill>
                  <a:srgbClr val="00B0F0"/>
                </a:solidFill>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Find out more about the roles and how to apply</a:t>
            </a:r>
            <a:endParaRPr lang="en-GB" sz="1800" dirty="0">
              <a:solidFill>
                <a:srgbClr val="00B0F0"/>
              </a:solidFill>
              <a:effectLst/>
              <a:latin typeface="Calibri" panose="020F0502020204030204" pitchFamily="34" charset="0"/>
              <a:ea typeface="Calibri" panose="020F0502020204030204" pitchFamily="34" charset="0"/>
            </a:endParaRPr>
          </a:p>
        </p:txBody>
      </p:sp>
      <p:sp>
        <p:nvSpPr>
          <p:cNvPr id="5" name="Slide Number Placeholder 2">
            <a:extLst>
              <a:ext uri="{FF2B5EF4-FFF2-40B4-BE49-F238E27FC236}">
                <a16:creationId xmlns:a16="http://schemas.microsoft.com/office/drawing/2014/main" id="{5AD1BA76-E866-7C68-EC6D-64A51B28C7ED}"/>
              </a:ext>
            </a:extLst>
          </p:cNvPr>
          <p:cNvSpPr txBox="1">
            <a:spLocks/>
          </p:cNvSpPr>
          <p:nvPr/>
        </p:nvSpPr>
        <p:spPr>
          <a:xfrm>
            <a:off x="6948264" y="6592267"/>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125622A-9C50-436F-BCCC-E822CEE210AA}" type="slidenum">
              <a:rPr lang="en-GB" smtClean="0"/>
              <a:pPr/>
              <a:t>9</a:t>
            </a:fld>
            <a:endParaRPr lang="en-GB"/>
          </a:p>
        </p:txBody>
      </p:sp>
      <p:sp>
        <p:nvSpPr>
          <p:cNvPr id="7" name="TextBox 6">
            <a:extLst>
              <a:ext uri="{FF2B5EF4-FFF2-40B4-BE49-F238E27FC236}">
                <a16:creationId xmlns:a16="http://schemas.microsoft.com/office/drawing/2014/main" id="{87307C08-A02D-9349-737B-127A78EFADCE}"/>
              </a:ext>
            </a:extLst>
          </p:cNvPr>
          <p:cNvSpPr txBox="1"/>
          <p:nvPr/>
        </p:nvSpPr>
        <p:spPr>
          <a:xfrm>
            <a:off x="259849" y="517833"/>
            <a:ext cx="7934971" cy="369332"/>
          </a:xfrm>
          <a:prstGeom prst="rect">
            <a:avLst/>
          </a:prstGeom>
          <a:noFill/>
        </p:spPr>
        <p:txBody>
          <a:bodyPr wrap="square">
            <a:spAutoFit/>
          </a:bodyPr>
          <a:lstStyle/>
          <a:p>
            <a:r>
              <a:rPr lang="en-GB">
                <a:solidFill>
                  <a:schemeClr val="accent1"/>
                </a:solidFill>
                <a:latin typeface="Segoe Print" panose="02000600000000000000" pitchFamily="2" charset="0"/>
              </a:rPr>
              <a:t>Winter plan in action… </a:t>
            </a:r>
            <a:endParaRPr lang="en-GB">
              <a:solidFill>
                <a:schemeClr val="accent1"/>
              </a:solidFill>
            </a:endParaRPr>
          </a:p>
        </p:txBody>
      </p:sp>
      <p:pic>
        <p:nvPicPr>
          <p:cNvPr id="6" name="Picture 5" descr="Logo&#10;&#10;Description automatically generated">
            <a:extLst>
              <a:ext uri="{FF2B5EF4-FFF2-40B4-BE49-F238E27FC236}">
                <a16:creationId xmlns:a16="http://schemas.microsoft.com/office/drawing/2014/main" id="{6BB0ADC0-B7FE-51DE-E4DA-4AFAC6EC1E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500" t="15927" r="12502" b="15926"/>
          <a:stretch/>
        </p:blipFill>
        <p:spPr>
          <a:xfrm>
            <a:off x="7308304" y="260648"/>
            <a:ext cx="1368152" cy="912101"/>
          </a:xfrm>
          <a:prstGeom prst="rect">
            <a:avLst/>
          </a:prstGeom>
        </p:spPr>
      </p:pic>
      <p:pic>
        <p:nvPicPr>
          <p:cNvPr id="3" name="Picture 2" descr="A white and green sign with text&#10;&#10;Description automatically generated">
            <a:extLst>
              <a:ext uri="{FF2B5EF4-FFF2-40B4-BE49-F238E27FC236}">
                <a16:creationId xmlns:a16="http://schemas.microsoft.com/office/drawing/2014/main" id="{0DA7D49C-195B-C3AC-6F1B-3AFF7901A3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5150" y="1407790"/>
            <a:ext cx="2745963" cy="2745963"/>
          </a:xfrm>
          <a:prstGeom prst="rect">
            <a:avLst/>
          </a:prstGeom>
        </p:spPr>
      </p:pic>
      <p:pic>
        <p:nvPicPr>
          <p:cNvPr id="4" name="Picture 3" descr="A yellow and white poster with text&#10;&#10;Description automatically generated">
            <a:extLst>
              <a:ext uri="{FF2B5EF4-FFF2-40B4-BE49-F238E27FC236}">
                <a16:creationId xmlns:a16="http://schemas.microsoft.com/office/drawing/2014/main" id="{B5736178-12F5-92B3-9024-24CB2060AD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0451" y="1389844"/>
            <a:ext cx="2745962" cy="2745962"/>
          </a:xfrm>
          <a:prstGeom prst="rect">
            <a:avLst/>
          </a:prstGeom>
        </p:spPr>
      </p:pic>
      <p:pic>
        <p:nvPicPr>
          <p:cNvPr id="9" name="Picture 8" descr="A blue and white sign with text&#10;&#10;Description automatically generated">
            <a:extLst>
              <a:ext uri="{FF2B5EF4-FFF2-40B4-BE49-F238E27FC236}">
                <a16:creationId xmlns:a16="http://schemas.microsoft.com/office/drawing/2014/main" id="{249F3C61-E2FD-7F7F-0423-BCA667F199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849" y="1401023"/>
            <a:ext cx="2745963" cy="2745963"/>
          </a:xfrm>
          <a:prstGeom prst="rect">
            <a:avLst/>
          </a:prstGeom>
        </p:spPr>
      </p:pic>
    </p:spTree>
    <p:extLst>
      <p:ext uri="{BB962C8B-B14F-4D97-AF65-F5344CB8AC3E}">
        <p14:creationId xmlns:p14="http://schemas.microsoft.com/office/powerpoint/2010/main" val="1649142643"/>
      </p:ext>
    </p:extLst>
  </p:cSld>
  <p:clrMapOvr>
    <a:masterClrMapping/>
  </p:clrMapOvr>
</p:sld>
</file>

<file path=ppt/theme/theme1.xml><?xml version="1.0" encoding="utf-8"?>
<a:theme xmlns:a="http://schemas.openxmlformats.org/drawingml/2006/main" name="NHS Kernow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HS Kernow 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HS Kernow 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HS Kernow 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HS Kernow 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HS Kernow 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HS Kernow 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HS Kernow 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HS Kernow 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HS Kernow 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HS Kernow 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HS Kernow 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HS Kernow 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D56C49F1-691E-4DBE-90FC-9785E57BE4B0}" vid="{5C1AE6AE-1F9C-452F-A081-1639950EE9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7a93207-a648-4fa8-93ea-03fd2255cb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9203DD45CAE947B1AB74D6A8F8FA82" ma:contentTypeVersion="12" ma:contentTypeDescription="Create a new document." ma:contentTypeScope="" ma:versionID="e496764447922dbc4cb91ca046fd74be">
  <xsd:schema xmlns:xsd="http://www.w3.org/2001/XMLSchema" xmlns:xs="http://www.w3.org/2001/XMLSchema" xmlns:p="http://schemas.microsoft.com/office/2006/metadata/properties" xmlns:ns3="47a93207-a648-4fa8-93ea-03fd2255cb86" xmlns:ns4="635d1ac8-297f-45b0-b86b-5ee821986340" targetNamespace="http://schemas.microsoft.com/office/2006/metadata/properties" ma:root="true" ma:fieldsID="38c00ec2d3481f8a4b9303d59867d7d9" ns3:_="" ns4:_="">
    <xsd:import namespace="47a93207-a648-4fa8-93ea-03fd2255cb86"/>
    <xsd:import namespace="635d1ac8-297f-45b0-b86b-5ee821986340"/>
    <xsd:element name="properties">
      <xsd:complexType>
        <xsd:sequence>
          <xsd:element name="documentManagement">
            <xsd:complexType>
              <xsd:all>
                <xsd:element ref="ns3:_activity"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bjectDetectorVersion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93207-a648-4fa8-93ea-03fd2255cb8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5d1ac8-297f-45b0-b86b-5ee8219863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75B09-CA6B-4E52-94AD-4D09E576AF5C}">
  <ds:schemaRefs>
    <ds:schemaRef ds:uri="http://schemas.microsoft.com/sharepoint/v3/contenttype/forms"/>
  </ds:schemaRefs>
</ds:datastoreItem>
</file>

<file path=customXml/itemProps2.xml><?xml version="1.0" encoding="utf-8"?>
<ds:datastoreItem xmlns:ds="http://schemas.openxmlformats.org/officeDocument/2006/customXml" ds:itemID="{8274B0DB-C316-4D17-9DB6-C14EBC24CA0E}">
  <ds:schemaRefs>
    <ds:schemaRef ds:uri="http://purl.org/dc/elements/1.1/"/>
    <ds:schemaRef ds:uri="http://purl.org/dc/terms/"/>
    <ds:schemaRef ds:uri="http://purl.org/dc/dcmitype/"/>
    <ds:schemaRef ds:uri="635d1ac8-297f-45b0-b86b-5ee821986340"/>
    <ds:schemaRef ds:uri="http://schemas.microsoft.com/office/2006/metadata/properties"/>
    <ds:schemaRef ds:uri="47a93207-a648-4fa8-93ea-03fd2255cb86"/>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C65BAB02-BD27-4531-9D8D-E9C4FAA4E38A}">
  <ds:schemaRefs>
    <ds:schemaRef ds:uri="47a93207-a648-4fa8-93ea-03fd2255cb86"/>
    <ds:schemaRef ds:uri="635d1ac8-297f-45b0-b86b-5ee8219863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PowerPoint-template</Template>
  <TotalTime>557</TotalTime>
  <Words>1159</Words>
  <Application>Microsoft Office PowerPoint</Application>
  <PresentationFormat>On-screen Show (4:3)</PresentationFormat>
  <Paragraphs>83</Paragraphs>
  <Slides>9</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Segoe Print</vt:lpstr>
      <vt:lpstr>Symbol</vt:lpstr>
      <vt:lpstr>Wingdings</vt:lpstr>
      <vt:lpstr>NHS Kernow Powerpoint template</vt:lpstr>
      <vt:lpstr>Where is best external comms campaign</vt:lpstr>
      <vt:lpstr>PowerPoint Presentation</vt:lpstr>
      <vt:lpstr>PowerPoint Presentation</vt:lpstr>
      <vt:lpstr>SWASFT Care  Co-ordination Hub Empowers staff to access multiple community pathways, with the aim to increasing community referrals, reducing the time at scene for staff and getting ambulances to other patients more quickly.</vt:lpstr>
      <vt:lpstr>How you can help deliver our Winter plan:</vt:lpstr>
      <vt:lpstr>PowerPoint Presentation</vt:lpstr>
      <vt:lpstr>Where is best communications campaign</vt:lpstr>
      <vt:lpstr>Real life case studies</vt:lpstr>
      <vt:lpstr>Extra GP appointments at our Primary Care Hubs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WALROND, Jenny (NHS CORNWALL AND THE ISLES OF SCILLY ICB - 11N)</dc:creator>
  <cp:lastModifiedBy>Ellen Rudge</cp:lastModifiedBy>
  <cp:revision>21</cp:revision>
  <cp:lastPrinted>2019-01-14T12:47:43Z</cp:lastPrinted>
  <dcterms:created xsi:type="dcterms:W3CDTF">2023-03-20T12:39:08Z</dcterms:created>
  <dcterms:modified xsi:type="dcterms:W3CDTF">2023-12-08T13:21:45Z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0x010100359203DD45CAE947B1AB74D6A8F8FA82</vt:lpwstr>
  </property>
</Properties>
</file>